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69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588" autoAdjust="0"/>
  </p:normalViewPr>
  <p:slideViewPr>
    <p:cSldViewPr>
      <p:cViewPr varScale="1">
        <p:scale>
          <a:sx n="98" d="100"/>
          <a:sy n="98" d="100"/>
        </p:scale>
        <p:origin x="-3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9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4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5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9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5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Guided Discussion Series</a:t>
            </a:r>
            <a:br>
              <a:rPr lang="en-US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6600" b="1" u="sng" dirty="0" smtClean="0"/>
              <a:t>Election Integrity </a:t>
            </a:r>
            <a:br>
              <a:rPr lang="en-US" sz="6600" b="1" u="sng" dirty="0" smtClean="0"/>
            </a:br>
            <a:r>
              <a:rPr lang="en-US" sz="4000" b="1" dirty="0" smtClean="0"/>
              <a:t>Voters must be able to </a:t>
            </a:r>
            <a:r>
              <a:rPr lang="en-US" sz="4000" b="1" i="1" dirty="0" smtClean="0"/>
              <a:t>implicitly</a:t>
            </a:r>
            <a:r>
              <a:rPr lang="en-US" sz="4000" b="1" dirty="0" smtClean="0"/>
              <a:t> trust all election results.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b="1" dirty="0" smtClean="0"/>
              <a:t>Guide: Roy Minet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6400800" cy="4572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 </a:t>
            </a:r>
            <a:r>
              <a:rPr lang="en-US" b="1" u="sng" dirty="0" smtClean="0"/>
              <a:t>Requirements for Airtight Integrity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Every step of the process must be carefully thought through and carefully engineered to:</a:t>
            </a:r>
          </a:p>
          <a:p>
            <a:r>
              <a:rPr lang="en-US" dirty="0" smtClean="0"/>
              <a:t>Eliminate/minimize the opportunity for fraud</a:t>
            </a:r>
          </a:p>
          <a:p>
            <a:r>
              <a:rPr lang="en-US" dirty="0" smtClean="0"/>
              <a:t>Make sure that, if fraud should nevertheless occur, it will be detected</a:t>
            </a:r>
          </a:p>
          <a:p>
            <a:r>
              <a:rPr lang="en-US" dirty="0" smtClean="0"/>
              <a:t>If/when fraud does occur, the evidence to successfully prosecute it must be available</a:t>
            </a:r>
          </a:p>
          <a:p>
            <a:r>
              <a:rPr lang="en-US" dirty="0" smtClean="0"/>
              <a:t>All “critical operations” must be </a:t>
            </a:r>
            <a:r>
              <a:rPr lang="en-US" u="sng" dirty="0" smtClean="0"/>
              <a:t>effectively</a:t>
            </a:r>
            <a:r>
              <a:rPr lang="en-US" dirty="0" smtClean="0"/>
              <a:t> monitored by opposing factions</a:t>
            </a:r>
          </a:p>
          <a:p>
            <a:r>
              <a:rPr lang="en-US" dirty="0" smtClean="0"/>
              <a:t>A clear audit trail must exist so that results can be re-verified if/when needed</a:t>
            </a:r>
          </a:p>
          <a:p>
            <a:r>
              <a:rPr lang="en-US" dirty="0" smtClean="0"/>
              <a:t>Everything about elections should as transparent and public as possible – </a:t>
            </a:r>
            <a:r>
              <a:rPr lang="en-US" i="1" dirty="0" smtClean="0"/>
              <a:t>except</a:t>
            </a:r>
            <a:r>
              <a:rPr lang="en-US" dirty="0" smtClean="0"/>
              <a:t> how each voter voted</a:t>
            </a:r>
          </a:p>
        </p:txBody>
      </p:sp>
    </p:spTree>
    <p:extLst>
      <p:ext uri="{BB962C8B-B14F-4D97-AF65-F5344CB8AC3E}">
        <p14:creationId xmlns:p14="http://schemas.microsoft.com/office/powerpoint/2010/main" val="86720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020762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Registration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Only qualified electors shall be registered.</a:t>
            </a:r>
          </a:p>
          <a:p>
            <a:r>
              <a:rPr lang="en-US" dirty="0" smtClean="0"/>
              <a:t>Verify citizenship</a:t>
            </a:r>
          </a:p>
          <a:p>
            <a:r>
              <a:rPr lang="en-US" dirty="0" smtClean="0"/>
              <a:t>Verify residency</a:t>
            </a:r>
          </a:p>
          <a:p>
            <a:r>
              <a:rPr lang="en-US" dirty="0" smtClean="0"/>
              <a:t>Registration rolls must be carefully purged annually for deceased electors and those who have moved elsewhere</a:t>
            </a:r>
          </a:p>
          <a:p>
            <a:r>
              <a:rPr lang="en-US" dirty="0" smtClean="0"/>
              <a:t>Electors must register far enough in advance of an election to permit verification of data (certainly no same-day registration)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65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u="sng" dirty="0" smtClean="0"/>
              <a:t>Voting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Only registered electors shall be allowed to vote (and only </a:t>
            </a:r>
            <a:r>
              <a:rPr lang="en-US" dirty="0" smtClean="0"/>
              <a:t>once per election)</a:t>
            </a:r>
            <a:endParaRPr lang="en-US" dirty="0" smtClean="0"/>
          </a:p>
          <a:p>
            <a:r>
              <a:rPr lang="en-US" dirty="0" smtClean="0"/>
              <a:t>Registered electors who make the effort to vote must not be impeded or intimidated</a:t>
            </a:r>
          </a:p>
          <a:p>
            <a:r>
              <a:rPr lang="en-US" dirty="0" smtClean="0"/>
              <a:t>There must be a durable (e.g., paper ballot) audit trail which forms the official representation of voters’ intents</a:t>
            </a:r>
          </a:p>
          <a:p>
            <a:r>
              <a:rPr lang="en-US" dirty="0" smtClean="0"/>
              <a:t>Complete ballot secrecy must be guaranteed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If the voter wishes to keep how s/he voted secret, that must be possible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If the voter wishes to prove to someone else how s/he voted, </a:t>
            </a:r>
            <a:r>
              <a:rPr lang="en-US" u="sng" dirty="0" smtClean="0"/>
              <a:t>that must </a:t>
            </a:r>
            <a:r>
              <a:rPr lang="en-US" b="1" i="1" u="sng" dirty="0" smtClean="0"/>
              <a:t>not</a:t>
            </a:r>
            <a:r>
              <a:rPr lang="en-US" u="sng" dirty="0" smtClean="0"/>
              <a:t> be possible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69008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Counting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be closely observable and verifiable by opposing factions</a:t>
            </a:r>
          </a:p>
          <a:p>
            <a:r>
              <a:rPr lang="en-US" dirty="0" smtClean="0"/>
              <a:t>Ballots must never be handled except </a:t>
            </a:r>
            <a:r>
              <a:rPr lang="en-US" dirty="0" smtClean="0"/>
              <a:t>while</a:t>
            </a:r>
            <a:r>
              <a:rPr lang="en-US" dirty="0" smtClean="0"/>
              <a:t> </a:t>
            </a:r>
            <a:r>
              <a:rPr lang="en-US" dirty="0" smtClean="0"/>
              <a:t>representatives from opposing </a:t>
            </a:r>
            <a:r>
              <a:rPr lang="en-US" dirty="0" smtClean="0"/>
              <a:t>factions are observing</a:t>
            </a:r>
            <a:endParaRPr lang="en-US" dirty="0" smtClean="0"/>
          </a:p>
          <a:p>
            <a:r>
              <a:rPr lang="en-US" dirty="0" smtClean="0"/>
              <a:t>“Chain of custody” must be controlled and documented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97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Automation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one can guarantee that a machine of at least the complexity of a paper stapler will work correctly 100% of the time!</a:t>
            </a:r>
          </a:p>
          <a:p>
            <a:r>
              <a:rPr lang="en-US" dirty="0" smtClean="0"/>
              <a:t>Therefore, each and every output of a </a:t>
            </a:r>
            <a:r>
              <a:rPr lang="en-US" dirty="0" smtClean="0"/>
              <a:t>machine that could affect results </a:t>
            </a:r>
            <a:r>
              <a:rPr lang="en-US" dirty="0" smtClean="0"/>
              <a:t>must be verifiable (and should </a:t>
            </a:r>
            <a:r>
              <a:rPr lang="en-US" b="1" dirty="0" smtClean="0"/>
              <a:t>actually be verified</a:t>
            </a:r>
            <a:r>
              <a:rPr lang="en-US" dirty="0" smtClean="0"/>
              <a:t> as a part of normal procedure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078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Extremely Important Consideration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7516"/>
            <a:ext cx="8229600" cy="4608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is very difficult to achieve the standards required for unimpeachable election integrity!</a:t>
            </a:r>
          </a:p>
          <a:p>
            <a:r>
              <a:rPr lang="en-US" dirty="0" smtClean="0"/>
              <a:t>That difficulty explodes exponentially with the number of people who are involved with critical operations and the time period over which the standards must be maintained.</a:t>
            </a:r>
          </a:p>
          <a:p>
            <a:r>
              <a:rPr lang="en-US" dirty="0" smtClean="0"/>
              <a:t>Therefore, all critical operations should be </a:t>
            </a:r>
            <a:r>
              <a:rPr lang="en-US" smtClean="0"/>
              <a:t>completed in </a:t>
            </a:r>
            <a:r>
              <a:rPr lang="en-US" dirty="0" smtClean="0"/>
              <a:t>the shortest possible time and only in locations where the necessary control and monitoring provisions can be strictly maintained.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480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Do Elections Meet These Standards?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2418"/>
            <a:ext cx="8229600" cy="4783746"/>
          </a:xfrm>
        </p:spPr>
        <p:txBody>
          <a:bodyPr/>
          <a:lstStyle/>
          <a:p>
            <a:r>
              <a:rPr lang="en-US" dirty="0" smtClean="0"/>
              <a:t>Old fashioned paper ballots hand-marked by voters in a private booth and hand-counted at a properly operated polling place do meet the standards, except possibly for weak voter ID.</a:t>
            </a:r>
          </a:p>
          <a:p>
            <a:r>
              <a:rPr lang="en-US" dirty="0" smtClean="0"/>
              <a:t>Modern changes have tended to </a:t>
            </a:r>
            <a:r>
              <a:rPr lang="en-US" u="sng" dirty="0" smtClean="0"/>
              <a:t>decrease</a:t>
            </a:r>
            <a:r>
              <a:rPr lang="en-US" dirty="0" smtClean="0"/>
              <a:t> election integrity.</a:t>
            </a:r>
          </a:p>
          <a:p>
            <a:r>
              <a:rPr lang="en-US" dirty="0" smtClean="0"/>
              <a:t>Mail-in voting destroys integrity.  There is no known way to maintain adequate election integrity with mail-in voting.  Period.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763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u="sng" dirty="0" smtClean="0"/>
              <a:t>How to Do Voter ID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9150"/>
            <a:ext cx="8229600" cy="466701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Signature matching is terrible and cannot be relied upon.</a:t>
            </a:r>
          </a:p>
          <a:p>
            <a:r>
              <a:rPr lang="en-US" dirty="0" smtClean="0"/>
              <a:t>A photo-ID is simple, very </a:t>
            </a:r>
            <a:r>
              <a:rPr lang="en-US" dirty="0" smtClean="0"/>
              <a:t>good, </a:t>
            </a:r>
            <a:r>
              <a:rPr lang="en-US" dirty="0" smtClean="0"/>
              <a:t>and preferred.</a:t>
            </a:r>
          </a:p>
          <a:p>
            <a:r>
              <a:rPr lang="en-US" dirty="0" smtClean="0"/>
              <a:t>With the switch to electronic poll books, another possibility is to just snap and file a photo of each voter each time s/he votes?  It’s easy and quick to make sure it’s the same person each election.  This places no burden at all upon the voter.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67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8324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What’s Wrong With Mail-in Voting?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9422"/>
            <a:ext cx="8229600" cy="483464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short answer is: everything.</a:t>
            </a:r>
          </a:p>
          <a:p>
            <a:r>
              <a:rPr lang="en-US" dirty="0" smtClean="0"/>
              <a:t>The vulnerabilities are way too numerous to list.  Many are difficult to detect and even harder to prosecute.</a:t>
            </a:r>
          </a:p>
          <a:p>
            <a:r>
              <a:rPr lang="en-US" dirty="0" smtClean="0"/>
              <a:t>Ballots float around for days or weeks and are handled by an unknowable number of unknown people.  There is no way to be certain who actually filled out the </a:t>
            </a:r>
            <a:r>
              <a:rPr lang="en-US" dirty="0" smtClean="0"/>
              <a:t>ballot (no positive voter ID).  </a:t>
            </a:r>
            <a:r>
              <a:rPr lang="en-US" dirty="0" smtClean="0"/>
              <a:t>Mass counting of ballots over extended periods of time also is extremely problematic.</a:t>
            </a:r>
          </a:p>
          <a:p>
            <a:r>
              <a:rPr lang="en-US" dirty="0"/>
              <a:t>T</a:t>
            </a:r>
            <a:r>
              <a:rPr lang="en-US" dirty="0" smtClean="0"/>
              <a:t>he most obvious and fundamental problem is that </a:t>
            </a:r>
            <a:r>
              <a:rPr lang="en-US" u="sng" dirty="0" smtClean="0"/>
              <a:t>a completely secret ballot </a:t>
            </a:r>
            <a:r>
              <a:rPr lang="en-US" b="1" i="1" u="sng" dirty="0" smtClean="0"/>
              <a:t>cannot</a:t>
            </a:r>
            <a:r>
              <a:rPr lang="en-US" u="sng" dirty="0" smtClean="0"/>
              <a:t> be guaranteed</a:t>
            </a:r>
            <a:r>
              <a:rPr lang="en-US" dirty="0" smtClean="0"/>
              <a:t>.  At the very minimum, this exposes voters to possible coercion and enables vote buying.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97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Recommendations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3730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Substantially all voters should vote at their neighborhood polling place on election day.</a:t>
            </a:r>
          </a:p>
          <a:p>
            <a:r>
              <a:rPr lang="en-US" dirty="0" smtClean="0"/>
              <a:t>Institute positive voter ID.</a:t>
            </a:r>
          </a:p>
          <a:p>
            <a:r>
              <a:rPr lang="en-US" dirty="0" smtClean="0"/>
              <a:t>If “absentee ballots” are allowed, they must be applied for in advance with a good reason, be </a:t>
            </a:r>
            <a:r>
              <a:rPr lang="en-US" u="sng" dirty="0" smtClean="0"/>
              <a:t>tallied on election day at the voters’ polling place</a:t>
            </a:r>
            <a:r>
              <a:rPr lang="en-US" dirty="0" smtClean="0"/>
              <a:t> and should be limited to 1% of voters.</a:t>
            </a:r>
          </a:p>
          <a:p>
            <a:r>
              <a:rPr lang="en-US" dirty="0" smtClean="0"/>
              <a:t>Size all polling places for max 5-minute waiting.</a:t>
            </a:r>
          </a:p>
          <a:p>
            <a:r>
              <a:rPr lang="en-US" dirty="0" smtClean="0"/>
              <a:t>Upgrade efficiency and integrity of polling places through careful use of new technology.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u="sng" dirty="0" smtClean="0"/>
              <a:t>Who Should Vote?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0512"/>
            <a:ext cx="8229600" cy="48378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primary and overriding purpose of any election is to make the best possible decisions.</a:t>
            </a:r>
          </a:p>
          <a:p>
            <a:r>
              <a:rPr lang="en-US" dirty="0" smtClean="0"/>
              <a:t>We use elections to keep important decision-making power dispersed.</a:t>
            </a:r>
          </a:p>
          <a:p>
            <a:r>
              <a:rPr lang="en-US" dirty="0" smtClean="0"/>
              <a:t>But it is not necessary and probably not even desirable for large percentages of voters to vote.</a:t>
            </a:r>
          </a:p>
          <a:p>
            <a:r>
              <a:rPr lang="en-US" dirty="0" smtClean="0"/>
              <a:t>Ideally, those who have paid attention, thought about the issues and made it a priority to vote are the people who </a:t>
            </a:r>
            <a:r>
              <a:rPr lang="en-US" i="1" dirty="0" smtClean="0"/>
              <a:t>should</a:t>
            </a:r>
            <a:r>
              <a:rPr lang="en-US" dirty="0" smtClean="0"/>
              <a:t> be voting.</a:t>
            </a:r>
          </a:p>
          <a:p>
            <a:r>
              <a:rPr lang="en-US" dirty="0" smtClean="0"/>
              <a:t>It likely is counterproductive to be flogging absolutely everybody to vote.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37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u="sng" dirty="0" smtClean="0"/>
              <a:t>Voter Qualification Tests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Such tests are a good idea in theory.</a:t>
            </a:r>
          </a:p>
          <a:p>
            <a:r>
              <a:rPr lang="en-US" dirty="0" smtClean="0"/>
              <a:t>However, some states abused them to shamelessly discriminate against minority voters.</a:t>
            </a:r>
          </a:p>
          <a:p>
            <a:r>
              <a:rPr lang="en-US" dirty="0" smtClean="0"/>
              <a:t>The Voting </a:t>
            </a:r>
            <a:r>
              <a:rPr lang="en-US" dirty="0"/>
              <a:t>R</a:t>
            </a:r>
            <a:r>
              <a:rPr lang="en-US" dirty="0" smtClean="0"/>
              <a:t>ights </a:t>
            </a:r>
            <a:r>
              <a:rPr lang="en-US" dirty="0"/>
              <a:t>A</a:t>
            </a:r>
            <a:r>
              <a:rPr lang="en-US" dirty="0" smtClean="0"/>
              <a:t>ct of 1965 effectively made such tests illegal (which was a good thing).</a:t>
            </a:r>
          </a:p>
          <a:p>
            <a:r>
              <a:rPr lang="en-US" dirty="0" smtClean="0"/>
              <a:t>A voter qualification test must be clearly unbiased and relevant.</a:t>
            </a:r>
          </a:p>
          <a:p>
            <a:r>
              <a:rPr lang="en-US" dirty="0" smtClean="0"/>
              <a:t>Ballots</a:t>
            </a:r>
            <a:r>
              <a:rPr lang="en-US" dirty="0" smtClean="0"/>
              <a:t> ask </a:t>
            </a:r>
            <a:r>
              <a:rPr lang="en-US" dirty="0" smtClean="0"/>
              <a:t>one simple question for each race: “For whom do you wish to vote in this race.”  Put plain names on the ballot with </a:t>
            </a:r>
            <a:r>
              <a:rPr lang="en-US" u="sng" dirty="0" smtClean="0"/>
              <a:t>no</a:t>
            </a:r>
            <a:r>
              <a:rPr lang="en-US" dirty="0" smtClean="0"/>
              <a:t> other </a:t>
            </a:r>
            <a:r>
              <a:rPr lang="en-US" dirty="0" smtClean="0"/>
              <a:t>information to maximize effectiveness as a test.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81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3407</TotalTime>
  <Words>921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Guided Discussion Series   Election Integrity  Voters must be able to implicitly trust all election results.   Guide: Roy Minet</vt:lpstr>
      <vt:lpstr> Requirements for Airtight Integrity</vt:lpstr>
      <vt:lpstr>Registration</vt:lpstr>
      <vt:lpstr>Voting</vt:lpstr>
      <vt:lpstr>Counting</vt:lpstr>
      <vt:lpstr>Automation</vt:lpstr>
      <vt:lpstr>Extremely Important Consideration</vt:lpstr>
      <vt:lpstr>Do Elections Meet These Standards?</vt:lpstr>
      <vt:lpstr>How to Do Voter ID</vt:lpstr>
      <vt:lpstr>What’s Wrong With Mail-in Voting?</vt:lpstr>
      <vt:lpstr>Recommendations</vt:lpstr>
      <vt:lpstr>Who Should Vote?</vt:lpstr>
      <vt:lpstr>Voter Qualification Tests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Minet</dc:creator>
  <cp:lastModifiedBy>Roy Minet</cp:lastModifiedBy>
  <cp:revision>335</cp:revision>
  <dcterms:created xsi:type="dcterms:W3CDTF">2020-06-05T20:43:15Z</dcterms:created>
  <dcterms:modified xsi:type="dcterms:W3CDTF">2025-05-14T18:47:13Z</dcterms:modified>
</cp:coreProperties>
</file>