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256" r:id="rId2"/>
    <p:sldId id="281" r:id="rId3"/>
    <p:sldId id="302" r:id="rId4"/>
    <p:sldId id="257" r:id="rId5"/>
    <p:sldId id="282" r:id="rId6"/>
    <p:sldId id="283" r:id="rId7"/>
    <p:sldId id="284" r:id="rId8"/>
    <p:sldId id="285" r:id="rId9"/>
    <p:sldId id="286" r:id="rId10"/>
    <p:sldId id="287" r:id="rId11"/>
    <p:sldId id="289" r:id="rId12"/>
    <p:sldId id="288" r:id="rId13"/>
    <p:sldId id="290" r:id="rId14"/>
    <p:sldId id="291" r:id="rId15"/>
    <p:sldId id="292" r:id="rId16"/>
    <p:sldId id="293" r:id="rId17"/>
    <p:sldId id="294" r:id="rId18"/>
    <p:sldId id="303" r:id="rId19"/>
    <p:sldId id="295" r:id="rId20"/>
    <p:sldId id="296" r:id="rId21"/>
    <p:sldId id="297" r:id="rId22"/>
    <p:sldId id="298" r:id="rId23"/>
    <p:sldId id="299" r:id="rId24"/>
    <p:sldId id="300" r:id="rId25"/>
    <p:sldId id="301" r:id="rId26"/>
    <p:sldId id="305" r:id="rId27"/>
    <p:sldId id="306" r:id="rId28"/>
    <p:sldId id="304" r:id="rId29"/>
    <p:sldId id="307" r:id="rId30"/>
    <p:sldId id="308" r:id="rId31"/>
    <p:sldId id="309" r:id="rId32"/>
    <p:sldId id="310" r:id="rId33"/>
    <p:sldId id="311" r:id="rId34"/>
    <p:sldId id="312" r:id="rId35"/>
    <p:sldId id="313" r:id="rId36"/>
    <p:sldId id="314" r:id="rId37"/>
    <p:sldId id="315" r:id="rId38"/>
    <p:sldId id="318" r:id="rId39"/>
    <p:sldId id="316" r:id="rId40"/>
    <p:sldId id="317" r:id="rId41"/>
    <p:sldId id="31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588" autoAdjust="0"/>
  </p:normalViewPr>
  <p:slideViewPr>
    <p:cSldViewPr>
      <p:cViewPr varScale="1">
        <p:scale>
          <a:sx n="98" d="100"/>
          <a:sy n="98" d="100"/>
        </p:scale>
        <p:origin x="-33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5A9A9-2E42-45D0-AC4A-212B16CBB5FF}" type="datetimeFigureOut">
              <a:rPr lang="en-US" smtClean="0"/>
              <a:t>5/14/2025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BE2FCF-980D-45C8-843E-00365C6E6883}" type="slidenum">
              <a:rPr lang="en-US" smtClean="0"/>
              <a:t>‹#›</a:t>
            </a:fld>
            <a:endParaRPr lang="en-US"/>
          </a:p>
        </p:txBody>
      </p:sp>
    </p:spTree>
    <p:extLst>
      <p:ext uri="{BB962C8B-B14F-4D97-AF65-F5344CB8AC3E}">
        <p14:creationId xmlns:p14="http://schemas.microsoft.com/office/powerpoint/2010/main" val="2497464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BE2FCF-980D-45C8-843E-00365C6E6883}" type="slidenum">
              <a:rPr lang="en-US" smtClean="0"/>
              <a:t>1</a:t>
            </a:fld>
            <a:endParaRPr lang="en-US"/>
          </a:p>
        </p:txBody>
      </p:sp>
    </p:spTree>
    <p:extLst>
      <p:ext uri="{BB962C8B-B14F-4D97-AF65-F5344CB8AC3E}">
        <p14:creationId xmlns:p14="http://schemas.microsoft.com/office/powerpoint/2010/main" val="3402710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26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4847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942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1769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C78D7-8398-4950-9423-A0548262AE59}"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981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C78D7-8398-4950-9423-A0548262AE59}"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408961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C78D7-8398-4950-9423-A0548262AE59}"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9761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844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C78D7-8398-4950-9423-A0548262AE59}"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80039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264305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C78D7-8398-4950-9423-A0548262AE59}"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56B16-EEBA-4BFB-AC4E-D7DC76044C39}" type="slidenum">
              <a:rPr lang="en-US" smtClean="0"/>
              <a:t>‹#›</a:t>
            </a:fld>
            <a:endParaRPr lang="en-US"/>
          </a:p>
        </p:txBody>
      </p:sp>
    </p:spTree>
    <p:extLst>
      <p:ext uri="{BB962C8B-B14F-4D97-AF65-F5344CB8AC3E}">
        <p14:creationId xmlns:p14="http://schemas.microsoft.com/office/powerpoint/2010/main" val="19506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78D7-8398-4950-9423-A0548262AE59}" type="datetimeFigureOut">
              <a:rPr lang="en-US" smtClean="0"/>
              <a:t>5/14/2025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56B16-EEBA-4BFB-AC4E-D7DC76044C39}" type="slidenum">
              <a:rPr lang="en-US" smtClean="0"/>
              <a:t>‹#›</a:t>
            </a:fld>
            <a:endParaRPr lang="en-US"/>
          </a:p>
        </p:txBody>
      </p:sp>
    </p:spTree>
    <p:extLst>
      <p:ext uri="{BB962C8B-B14F-4D97-AF65-F5344CB8AC3E}">
        <p14:creationId xmlns:p14="http://schemas.microsoft.com/office/powerpoint/2010/main" val="2269904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bastiat.org/en/twisatwins.html" TargetMode="External"/><Relationship Id="rId2" Type="http://schemas.openxmlformats.org/officeDocument/2006/relationships/hyperlink" Target="https://fee.org/media/14951/thelaw.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8001000" cy="5334000"/>
          </a:xfrm>
        </p:spPr>
        <p:txBody>
          <a:bodyPr>
            <a:normAutofit/>
          </a:bodyPr>
          <a:lstStyle/>
          <a:p>
            <a:r>
              <a:rPr lang="en-US" b="1" dirty="0" smtClean="0"/>
              <a:t>Guided Discussion Series</a:t>
            </a:r>
            <a:br>
              <a:rPr lang="en-US" b="1" dirty="0" smtClean="0"/>
            </a:br>
            <a:r>
              <a:rPr lang="en-US" sz="2400" b="1" dirty="0"/>
              <a:t/>
            </a:r>
            <a:br>
              <a:rPr lang="en-US" sz="2400" b="1" dirty="0"/>
            </a:br>
            <a:r>
              <a:rPr lang="en-US" sz="4800" b="1" u="sng" dirty="0" smtClean="0"/>
              <a:t>The Six Pillars</a:t>
            </a:r>
            <a:br>
              <a:rPr lang="en-US" sz="4800" b="1" u="sng" dirty="0" smtClean="0"/>
            </a:br>
            <a:r>
              <a:rPr lang="en-US" sz="4800" b="1" u="sng" dirty="0" smtClean="0"/>
              <a:t>of a Free Market Economy</a:t>
            </a:r>
            <a:br>
              <a:rPr lang="en-US" sz="4800" b="1" u="sng" dirty="0" smtClean="0"/>
            </a:br>
            <a:r>
              <a:rPr lang="en-US" sz="2400" b="1" i="1" dirty="0" smtClean="0"/>
              <a:t/>
            </a:r>
            <a:br>
              <a:rPr lang="en-US" sz="2400" b="1" i="1" dirty="0" smtClean="0"/>
            </a:br>
            <a:r>
              <a:rPr lang="en-US" sz="2400" b="1" dirty="0" smtClean="0"/>
              <a:t>Some important characteristics of a free market economy.</a:t>
            </a:r>
            <a:r>
              <a:rPr lang="en-US" sz="3600" b="1" dirty="0" smtClean="0"/>
              <a:t/>
            </a:r>
            <a:br>
              <a:rPr lang="en-US" sz="3600" b="1" dirty="0" smtClean="0"/>
            </a:br>
            <a:r>
              <a:rPr lang="en-US" b="1" dirty="0" smtClean="0"/>
              <a:t/>
            </a:r>
            <a:br>
              <a:rPr lang="en-US" b="1" dirty="0" smtClean="0"/>
            </a:br>
            <a:r>
              <a:rPr lang="en-US" sz="2400" b="1" dirty="0"/>
              <a:t/>
            </a:r>
            <a:br>
              <a:rPr lang="en-US" sz="2400" b="1" dirty="0"/>
            </a:br>
            <a:r>
              <a:rPr lang="en-US" b="1" dirty="0" smtClean="0"/>
              <a:t>Guide: Roy Minet</a:t>
            </a:r>
            <a:endParaRPr lang="en-US" b="1" dirty="0"/>
          </a:p>
        </p:txBody>
      </p:sp>
      <p:sp>
        <p:nvSpPr>
          <p:cNvPr id="3" name="Subtitle 2"/>
          <p:cNvSpPr>
            <a:spLocks noGrp="1"/>
          </p:cNvSpPr>
          <p:nvPr>
            <p:ph type="subTitle" idx="1"/>
          </p:nvPr>
        </p:nvSpPr>
        <p:spPr>
          <a:xfrm>
            <a:off x="1371600" y="5715000"/>
            <a:ext cx="6400800" cy="457200"/>
          </a:xfrm>
        </p:spPr>
        <p:txBody>
          <a:bodyPr>
            <a:normAutofit fontScale="92500" lnSpcReduction="20000"/>
          </a:bodyPr>
          <a:lstStyle/>
          <a:p>
            <a:endParaRPr lang="en-US" dirty="0"/>
          </a:p>
        </p:txBody>
      </p:sp>
    </p:spTree>
    <p:extLst>
      <p:ext uri="{BB962C8B-B14F-4D97-AF65-F5344CB8AC3E}">
        <p14:creationId xmlns:p14="http://schemas.microsoft.com/office/powerpoint/2010/main" val="1273461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oy\Documents\Everything\MiscData\GDPPerPer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76962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723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Billions Lifted Out of Poverty</a:t>
            </a:r>
            <a:endParaRPr lang="en-US" b="1" u="sng"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marL="0" indent="0">
              <a:buNone/>
            </a:pPr>
            <a:r>
              <a:rPr lang="en-US" dirty="0" smtClean="0"/>
              <a:t>A 2017 study by the World Bank revealed that an increasing shift to (predominantly) free market economies has lifted billions of people out of grinding poverty.  The percentage of the world population living on $1.90 per day per person (in 2017 dollars) has improved as shown below:</a:t>
            </a:r>
          </a:p>
          <a:p>
            <a:pPr marL="0" indent="0">
              <a:buNone/>
            </a:pPr>
            <a:r>
              <a:rPr lang="en-US" dirty="0"/>
              <a:t> </a:t>
            </a:r>
            <a:r>
              <a:rPr lang="en-US" dirty="0" smtClean="0"/>
              <a:t>                            1820 – 84%</a:t>
            </a:r>
          </a:p>
          <a:p>
            <a:pPr marL="0" indent="0">
              <a:buNone/>
            </a:pPr>
            <a:r>
              <a:rPr lang="en-US" dirty="0"/>
              <a:t> </a:t>
            </a:r>
            <a:r>
              <a:rPr lang="en-US" dirty="0" smtClean="0"/>
              <a:t>                            1981 – 42%</a:t>
            </a:r>
          </a:p>
          <a:p>
            <a:pPr marL="0" indent="0">
              <a:buNone/>
            </a:pPr>
            <a:r>
              <a:rPr lang="en-US" dirty="0"/>
              <a:t> </a:t>
            </a:r>
            <a:r>
              <a:rPr lang="en-US" dirty="0" smtClean="0"/>
              <a:t>                            2017 –   8% </a:t>
            </a:r>
            <a:endParaRPr lang="en-US" dirty="0"/>
          </a:p>
        </p:txBody>
      </p:sp>
    </p:spTree>
    <p:extLst>
      <p:ext uri="{BB962C8B-B14F-4D97-AF65-F5344CB8AC3E}">
        <p14:creationId xmlns:p14="http://schemas.microsoft.com/office/powerpoint/2010/main" val="838330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71600"/>
          </a:xfrm>
        </p:spPr>
        <p:txBody>
          <a:bodyPr>
            <a:normAutofit fontScale="90000"/>
          </a:bodyPr>
          <a:lstStyle/>
          <a:p>
            <a:r>
              <a:rPr lang="en-US" b="1" u="sng" dirty="0" smtClean="0"/>
              <a:t>Who Invented</a:t>
            </a:r>
            <a:br>
              <a:rPr lang="en-US" b="1" u="sng" dirty="0" smtClean="0"/>
            </a:br>
            <a:r>
              <a:rPr lang="en-US" b="1" u="sng" dirty="0" smtClean="0"/>
              <a:t>The Free Market Economic System?</a:t>
            </a:r>
            <a:endParaRPr lang="en-US" b="1" u="sng" dirty="0"/>
          </a:p>
        </p:txBody>
      </p:sp>
      <p:sp>
        <p:nvSpPr>
          <p:cNvPr id="3" name="Content Placeholder 2"/>
          <p:cNvSpPr>
            <a:spLocks noGrp="1"/>
          </p:cNvSpPr>
          <p:nvPr>
            <p:ph idx="1"/>
          </p:nvPr>
        </p:nvSpPr>
        <p:spPr>
          <a:xfrm>
            <a:off x="457200" y="1828800"/>
            <a:ext cx="8229600" cy="4419600"/>
          </a:xfrm>
        </p:spPr>
        <p:txBody>
          <a:bodyPr/>
          <a:lstStyle/>
          <a:p>
            <a:endParaRPr lang="en-US" dirty="0"/>
          </a:p>
        </p:txBody>
      </p:sp>
    </p:spTree>
    <p:extLst>
      <p:ext uri="{BB962C8B-B14F-4D97-AF65-F5344CB8AC3E}">
        <p14:creationId xmlns:p14="http://schemas.microsoft.com/office/powerpoint/2010/main" val="27522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71600"/>
          </a:xfrm>
        </p:spPr>
        <p:txBody>
          <a:bodyPr>
            <a:normAutofit fontScale="90000"/>
          </a:bodyPr>
          <a:lstStyle/>
          <a:p>
            <a:r>
              <a:rPr lang="en-US" b="1" u="sng" dirty="0" smtClean="0"/>
              <a:t>Who Invented</a:t>
            </a:r>
            <a:br>
              <a:rPr lang="en-US" b="1" u="sng" dirty="0" smtClean="0"/>
            </a:br>
            <a:r>
              <a:rPr lang="en-US" b="1" u="sng" dirty="0" smtClean="0"/>
              <a:t>The Free Market Economic System?</a:t>
            </a:r>
            <a:endParaRPr lang="en-US" b="1" u="sng" dirty="0"/>
          </a:p>
        </p:txBody>
      </p:sp>
      <p:sp>
        <p:nvSpPr>
          <p:cNvPr id="3" name="Content Placeholder 2"/>
          <p:cNvSpPr>
            <a:spLocks noGrp="1"/>
          </p:cNvSpPr>
          <p:nvPr>
            <p:ph idx="1"/>
          </p:nvPr>
        </p:nvSpPr>
        <p:spPr>
          <a:xfrm>
            <a:off x="457200" y="1752600"/>
            <a:ext cx="8229600" cy="4495800"/>
          </a:xfrm>
        </p:spPr>
        <p:txBody>
          <a:bodyPr/>
          <a:lstStyle/>
          <a:p>
            <a:pPr marL="0" indent="0">
              <a:buNone/>
            </a:pPr>
            <a:r>
              <a:rPr lang="en-US" dirty="0" smtClean="0"/>
              <a:t>Nobody invented the Free Market Economic System.</a:t>
            </a:r>
          </a:p>
          <a:p>
            <a:pPr marL="0" indent="0">
              <a:buNone/>
            </a:pPr>
            <a:r>
              <a:rPr lang="en-US" dirty="0" smtClean="0"/>
              <a:t>A free market economic system will automagically self-organize when people are</a:t>
            </a:r>
          </a:p>
          <a:p>
            <a:r>
              <a:rPr lang="en-US" dirty="0" smtClean="0"/>
              <a:t>Free</a:t>
            </a:r>
          </a:p>
          <a:p>
            <a:r>
              <a:rPr lang="en-US" dirty="0" smtClean="0"/>
              <a:t>Honest</a:t>
            </a:r>
          </a:p>
          <a:p>
            <a:r>
              <a:rPr lang="en-US" dirty="0" smtClean="0"/>
              <a:t>Peaceful</a:t>
            </a:r>
          </a:p>
          <a:p>
            <a:pPr marL="0" indent="0">
              <a:buNone/>
            </a:pPr>
            <a:r>
              <a:rPr lang="en-US" dirty="0" smtClean="0"/>
              <a:t>It is an entirely natural phenomenon.</a:t>
            </a:r>
            <a:endParaRPr lang="en-US" dirty="0"/>
          </a:p>
        </p:txBody>
      </p:sp>
    </p:spTree>
    <p:extLst>
      <p:ext uri="{BB962C8B-B14F-4D97-AF65-F5344CB8AC3E}">
        <p14:creationId xmlns:p14="http://schemas.microsoft.com/office/powerpoint/2010/main" val="2225973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 Took So Long?</a:t>
            </a:r>
            <a:endParaRPr lang="en-US" b="1" u="sng"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96891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 Took So Long?</a:t>
            </a:r>
            <a:endParaRPr lang="en-US" b="1" u="sng" dirty="0"/>
          </a:p>
        </p:txBody>
      </p:sp>
      <p:sp>
        <p:nvSpPr>
          <p:cNvPr id="3" name="Content Placeholder 2"/>
          <p:cNvSpPr>
            <a:spLocks noGrp="1"/>
          </p:cNvSpPr>
          <p:nvPr>
            <p:ph idx="1"/>
          </p:nvPr>
        </p:nvSpPr>
        <p:spPr/>
        <p:txBody>
          <a:bodyPr>
            <a:normAutofit fontScale="92500"/>
          </a:bodyPr>
          <a:lstStyle/>
          <a:p>
            <a:r>
              <a:rPr lang="en-US" dirty="0" smtClean="0"/>
              <a:t>Previously, no sizeable community of people was </a:t>
            </a:r>
            <a:r>
              <a:rPr lang="en-US" dirty="0"/>
              <a:t>s</a:t>
            </a:r>
            <a:r>
              <a:rPr lang="en-US" dirty="0" smtClean="0"/>
              <a:t>ufficiently free.</a:t>
            </a:r>
          </a:p>
          <a:p>
            <a:r>
              <a:rPr lang="en-US" dirty="0" smtClean="0"/>
              <a:t>In 1690, John Locke promoted the idea that people should have rights:  life, liberty, property</a:t>
            </a:r>
          </a:p>
          <a:p>
            <a:r>
              <a:rPr lang="en-US" dirty="0" smtClean="0"/>
              <a:t>Other thinkers picked up and amplified the rights idea, leading to the “Age of Enlightenment.”</a:t>
            </a:r>
          </a:p>
          <a:p>
            <a:r>
              <a:rPr lang="en-US" dirty="0" smtClean="0"/>
              <a:t>People gained more freedom during the 1700s and that was especially so in the New World. That is why free markets then formed and prospered.</a:t>
            </a:r>
          </a:p>
          <a:p>
            <a:endParaRPr lang="en-US" dirty="0"/>
          </a:p>
        </p:txBody>
      </p:sp>
    </p:spTree>
    <p:extLst>
      <p:ext uri="{BB962C8B-B14F-4D97-AF65-F5344CB8AC3E}">
        <p14:creationId xmlns:p14="http://schemas.microsoft.com/office/powerpoint/2010/main" val="703534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 Is an “Economic System”?</a:t>
            </a:r>
            <a:endParaRPr lang="en-US" b="1" u="sng"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16491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What Is an “Economic System”?</a:t>
            </a:r>
            <a:endParaRPr lang="en-US" b="1" u="sng" dirty="0"/>
          </a:p>
        </p:txBody>
      </p:sp>
      <p:sp>
        <p:nvSpPr>
          <p:cNvPr id="3" name="Content Placeholder 2"/>
          <p:cNvSpPr>
            <a:spLocks noGrp="1"/>
          </p:cNvSpPr>
          <p:nvPr>
            <p:ph idx="1"/>
          </p:nvPr>
        </p:nvSpPr>
        <p:spPr>
          <a:xfrm>
            <a:off x="457200" y="1447800"/>
            <a:ext cx="8382000" cy="4953000"/>
          </a:xfrm>
        </p:spPr>
        <p:txBody>
          <a:bodyPr>
            <a:normAutofit/>
          </a:bodyPr>
          <a:lstStyle/>
          <a:p>
            <a:pPr marL="0" indent="0">
              <a:buNone/>
            </a:pPr>
            <a:r>
              <a:rPr lang="en-US" dirty="0" smtClean="0"/>
              <a:t>An economic system provides the answers to the three economic questions:</a:t>
            </a:r>
          </a:p>
          <a:p>
            <a:pPr marL="514350" indent="-514350">
              <a:buFont typeface="+mj-lt"/>
              <a:buAutoNum type="arabicPeriod"/>
            </a:pPr>
            <a:r>
              <a:rPr lang="en-US" dirty="0" smtClean="0"/>
              <a:t>What goods and services are to be produced?</a:t>
            </a:r>
          </a:p>
          <a:p>
            <a:pPr marL="514350" indent="-514350">
              <a:buFont typeface="+mj-lt"/>
              <a:buAutoNum type="arabicPeriod"/>
            </a:pPr>
            <a:r>
              <a:rPr lang="en-US" dirty="0" smtClean="0"/>
              <a:t>For whom shall they be produced?</a:t>
            </a:r>
          </a:p>
          <a:p>
            <a:pPr marL="514350" indent="-514350">
              <a:buFont typeface="+mj-lt"/>
              <a:buAutoNum type="arabicPeriod"/>
            </a:pPr>
            <a:r>
              <a:rPr lang="en-US" dirty="0" smtClean="0"/>
              <a:t>How shall they be produced?</a:t>
            </a:r>
          </a:p>
          <a:p>
            <a:pPr marL="0" indent="0">
              <a:buNone/>
            </a:pPr>
            <a:r>
              <a:rPr lang="en-US" i="1" dirty="0" smtClean="0"/>
              <a:t>How</a:t>
            </a:r>
            <a:r>
              <a:rPr lang="en-US" dirty="0" smtClean="0"/>
              <a:t> these three economic questions are answered determines the type of economic system.</a:t>
            </a:r>
            <a:endParaRPr lang="en-US" dirty="0"/>
          </a:p>
        </p:txBody>
      </p:sp>
    </p:spTree>
    <p:extLst>
      <p:ext uri="{BB962C8B-B14F-4D97-AF65-F5344CB8AC3E}">
        <p14:creationId xmlns:p14="http://schemas.microsoft.com/office/powerpoint/2010/main" val="1149340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How Many Different Types of Economic System Are There?</a:t>
            </a:r>
            <a:endParaRPr lang="en-US" b="1" u="sng" dirty="0"/>
          </a:p>
        </p:txBody>
      </p:sp>
      <p:sp>
        <p:nvSpPr>
          <p:cNvPr id="3" name="Content Placeholder 2"/>
          <p:cNvSpPr>
            <a:spLocks noGrp="1"/>
          </p:cNvSpPr>
          <p:nvPr>
            <p:ph idx="1"/>
          </p:nvPr>
        </p:nvSpPr>
        <p:spPr>
          <a:xfrm>
            <a:off x="457200" y="1752600"/>
            <a:ext cx="8229600" cy="4373563"/>
          </a:xfrm>
        </p:spPr>
        <p:txBody>
          <a:bodyPr/>
          <a:lstStyle/>
          <a:p>
            <a:endParaRPr lang="en-US" dirty="0"/>
          </a:p>
        </p:txBody>
      </p:sp>
    </p:spTree>
    <p:extLst>
      <p:ext uri="{BB962C8B-B14F-4D97-AF65-F5344CB8AC3E}">
        <p14:creationId xmlns:p14="http://schemas.microsoft.com/office/powerpoint/2010/main" val="3738199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How Many Different Types of Economic System Are There?</a:t>
            </a:r>
            <a:endParaRPr lang="en-US" b="1" u="sng" dirty="0"/>
          </a:p>
        </p:txBody>
      </p:sp>
      <p:sp>
        <p:nvSpPr>
          <p:cNvPr id="3" name="Content Placeholder 2"/>
          <p:cNvSpPr>
            <a:spLocks noGrp="1"/>
          </p:cNvSpPr>
          <p:nvPr>
            <p:ph idx="1"/>
          </p:nvPr>
        </p:nvSpPr>
        <p:spPr>
          <a:xfrm>
            <a:off x="457200" y="1600200"/>
            <a:ext cx="8229600" cy="3352800"/>
          </a:xfrm>
        </p:spPr>
        <p:txBody>
          <a:bodyPr>
            <a:normAutofit fontScale="92500" lnSpcReduction="10000"/>
          </a:bodyPr>
          <a:lstStyle/>
          <a:p>
            <a:pPr marL="0" indent="0">
              <a:buNone/>
            </a:pPr>
            <a:r>
              <a:rPr lang="en-US" dirty="0" smtClean="0"/>
              <a:t>There are only two distinctly different types of economic system.</a:t>
            </a:r>
          </a:p>
          <a:p>
            <a:r>
              <a:rPr lang="en-US" b="1" dirty="0"/>
              <a:t>Free Market Economy</a:t>
            </a:r>
            <a:r>
              <a:rPr lang="en-US" dirty="0"/>
              <a:t> – </a:t>
            </a:r>
            <a:r>
              <a:rPr lang="en-US" dirty="0" smtClean="0"/>
              <a:t>People are left free to answer the three economic questions themselves.  All </a:t>
            </a:r>
            <a:r>
              <a:rPr lang="en-US" dirty="0"/>
              <a:t>resources are allocated/managed in a completely voluntary and decentralized way by cooperating individuals and groups</a:t>
            </a:r>
            <a:r>
              <a:rPr lang="en-US" dirty="0" smtClean="0"/>
              <a:t>.</a:t>
            </a:r>
          </a:p>
        </p:txBody>
      </p:sp>
    </p:spTree>
    <p:extLst>
      <p:ext uri="{BB962C8B-B14F-4D97-AF65-F5344CB8AC3E}">
        <p14:creationId xmlns:p14="http://schemas.microsoft.com/office/powerpoint/2010/main" val="3948599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How Many Different Types of Economic System Are There?</a:t>
            </a:r>
            <a:endParaRPr lang="en-US" b="1" u="sng" dirty="0"/>
          </a:p>
        </p:txBody>
      </p:sp>
      <p:sp>
        <p:nvSpPr>
          <p:cNvPr id="3" name="Content Placeholder 2"/>
          <p:cNvSpPr>
            <a:spLocks noGrp="1"/>
          </p:cNvSpPr>
          <p:nvPr>
            <p:ph idx="1"/>
          </p:nvPr>
        </p:nvSpPr>
        <p:spPr>
          <a:xfrm>
            <a:off x="457200" y="1600200"/>
            <a:ext cx="8229600" cy="4648200"/>
          </a:xfrm>
        </p:spPr>
        <p:txBody>
          <a:bodyPr>
            <a:normAutofit fontScale="92500" lnSpcReduction="10000"/>
          </a:bodyPr>
          <a:lstStyle/>
          <a:p>
            <a:pPr marL="0" indent="0">
              <a:buNone/>
            </a:pPr>
            <a:r>
              <a:rPr lang="en-US" dirty="0" smtClean="0"/>
              <a:t>There are only two distinctly different types of economic system.</a:t>
            </a:r>
          </a:p>
          <a:p>
            <a:r>
              <a:rPr lang="en-US" b="1" dirty="0"/>
              <a:t>Free Market Economy</a:t>
            </a:r>
            <a:r>
              <a:rPr lang="en-US" dirty="0"/>
              <a:t> – </a:t>
            </a:r>
            <a:r>
              <a:rPr lang="en-US" dirty="0" smtClean="0"/>
              <a:t>People are left free to answer the three economic questions themselves.  All </a:t>
            </a:r>
            <a:r>
              <a:rPr lang="en-US" dirty="0"/>
              <a:t>resources are allocated/managed in a completely voluntary and decentralized way by cooperating individuals and groups</a:t>
            </a:r>
            <a:r>
              <a:rPr lang="en-US" dirty="0" smtClean="0"/>
              <a:t>.</a:t>
            </a:r>
          </a:p>
          <a:p>
            <a:r>
              <a:rPr lang="en-US" b="1" dirty="0"/>
              <a:t>Command Economy</a:t>
            </a:r>
            <a:r>
              <a:rPr lang="en-US" dirty="0"/>
              <a:t> – </a:t>
            </a:r>
            <a:r>
              <a:rPr lang="en-US" dirty="0" smtClean="0"/>
              <a:t>A central power or authority answers the three questions. Resource </a:t>
            </a:r>
            <a:r>
              <a:rPr lang="en-US" dirty="0"/>
              <a:t>allocation is </a:t>
            </a:r>
            <a:r>
              <a:rPr lang="en-US" dirty="0" smtClean="0"/>
              <a:t>centrally planned </a:t>
            </a:r>
            <a:r>
              <a:rPr lang="en-US" dirty="0"/>
              <a:t>and </a:t>
            </a:r>
            <a:r>
              <a:rPr lang="en-US" dirty="0" smtClean="0"/>
              <a:t>controlled.</a:t>
            </a:r>
            <a:endParaRPr lang="en-US" dirty="0"/>
          </a:p>
        </p:txBody>
      </p:sp>
    </p:spTree>
    <p:extLst>
      <p:ext uri="{BB962C8B-B14F-4D97-AF65-F5344CB8AC3E}">
        <p14:creationId xmlns:p14="http://schemas.microsoft.com/office/powerpoint/2010/main" val="5956360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There Are No Pure Economic Systems</a:t>
            </a:r>
            <a:endParaRPr lang="en-US" b="1" u="sng" dirty="0"/>
          </a:p>
        </p:txBody>
      </p:sp>
      <p:sp>
        <p:nvSpPr>
          <p:cNvPr id="3" name="Content Placeholder 2"/>
          <p:cNvSpPr>
            <a:spLocks noGrp="1"/>
          </p:cNvSpPr>
          <p:nvPr>
            <p:ph idx="1"/>
          </p:nvPr>
        </p:nvSpPr>
        <p:spPr/>
        <p:txBody>
          <a:bodyPr/>
          <a:lstStyle/>
          <a:p>
            <a:r>
              <a:rPr lang="en-US" b="1" dirty="0" smtClean="0"/>
              <a:t>Command Economy</a:t>
            </a:r>
            <a:r>
              <a:rPr lang="en-US" dirty="0" smtClean="0"/>
              <a:t> – There are no pure command economies – they would collapse in 10 minutes (from poor resource allocation).</a:t>
            </a:r>
            <a:endParaRPr lang="en-US" b="1" dirty="0"/>
          </a:p>
        </p:txBody>
      </p:sp>
    </p:spTree>
    <p:extLst>
      <p:ext uri="{BB962C8B-B14F-4D97-AF65-F5344CB8AC3E}">
        <p14:creationId xmlns:p14="http://schemas.microsoft.com/office/powerpoint/2010/main" val="62544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There Are No Pure Economic Systems</a:t>
            </a:r>
            <a:endParaRPr lang="en-US" b="1" u="sng" dirty="0"/>
          </a:p>
        </p:txBody>
      </p:sp>
      <p:sp>
        <p:nvSpPr>
          <p:cNvPr id="3" name="Content Placeholder 2"/>
          <p:cNvSpPr>
            <a:spLocks noGrp="1"/>
          </p:cNvSpPr>
          <p:nvPr>
            <p:ph idx="1"/>
          </p:nvPr>
        </p:nvSpPr>
        <p:spPr/>
        <p:txBody>
          <a:bodyPr/>
          <a:lstStyle/>
          <a:p>
            <a:r>
              <a:rPr lang="en-US" b="1" dirty="0" smtClean="0"/>
              <a:t>Command Economy</a:t>
            </a:r>
            <a:r>
              <a:rPr lang="en-US" dirty="0" smtClean="0"/>
              <a:t> – There are no pure command economies – they would collapse in 10 minutes </a:t>
            </a:r>
            <a:r>
              <a:rPr lang="en-US" dirty="0"/>
              <a:t>(from </a:t>
            </a:r>
            <a:r>
              <a:rPr lang="en-US" dirty="0" smtClean="0"/>
              <a:t>poor resource allocation</a:t>
            </a:r>
            <a:r>
              <a:rPr lang="en-US" dirty="0"/>
              <a:t>).</a:t>
            </a:r>
            <a:endParaRPr lang="en-US" dirty="0" smtClean="0"/>
          </a:p>
          <a:p>
            <a:r>
              <a:rPr lang="en-US" b="1" dirty="0" smtClean="0"/>
              <a:t>Free Market Economy</a:t>
            </a:r>
            <a:r>
              <a:rPr lang="en-US" dirty="0" smtClean="0"/>
              <a:t> – There are no pure free market economies – the government would meddle and screw it up in 10 minutes.</a:t>
            </a:r>
            <a:endParaRPr lang="en-US" b="1" dirty="0"/>
          </a:p>
        </p:txBody>
      </p:sp>
    </p:spTree>
    <p:extLst>
      <p:ext uri="{BB962C8B-B14F-4D97-AF65-F5344CB8AC3E}">
        <p14:creationId xmlns:p14="http://schemas.microsoft.com/office/powerpoint/2010/main" val="3138983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There Are No Pure Economic Systems</a:t>
            </a:r>
            <a:endParaRPr lang="en-US" b="1" u="sng" dirty="0"/>
          </a:p>
        </p:txBody>
      </p:sp>
      <p:sp>
        <p:nvSpPr>
          <p:cNvPr id="3" name="Content Placeholder 2"/>
          <p:cNvSpPr>
            <a:spLocks noGrp="1"/>
          </p:cNvSpPr>
          <p:nvPr>
            <p:ph idx="1"/>
          </p:nvPr>
        </p:nvSpPr>
        <p:spPr>
          <a:xfrm>
            <a:off x="457200" y="1600200"/>
            <a:ext cx="8229600" cy="4724400"/>
          </a:xfrm>
        </p:spPr>
        <p:txBody>
          <a:bodyPr>
            <a:normAutofit/>
          </a:bodyPr>
          <a:lstStyle/>
          <a:p>
            <a:r>
              <a:rPr lang="en-US" b="1" dirty="0" smtClean="0"/>
              <a:t>Command Economy</a:t>
            </a:r>
            <a:r>
              <a:rPr lang="en-US" dirty="0" smtClean="0"/>
              <a:t> – There are no pure command economies – they would collapse in 10 minutes </a:t>
            </a:r>
            <a:r>
              <a:rPr lang="en-US" dirty="0"/>
              <a:t>(from </a:t>
            </a:r>
            <a:r>
              <a:rPr lang="en-US" dirty="0" smtClean="0"/>
              <a:t>poor resource allocation</a:t>
            </a:r>
            <a:r>
              <a:rPr lang="en-US" dirty="0"/>
              <a:t>).</a:t>
            </a:r>
            <a:endParaRPr lang="en-US" dirty="0" smtClean="0"/>
          </a:p>
          <a:p>
            <a:r>
              <a:rPr lang="en-US" b="1" dirty="0" smtClean="0"/>
              <a:t>Free Market Economy</a:t>
            </a:r>
            <a:r>
              <a:rPr lang="en-US" dirty="0" smtClean="0"/>
              <a:t> – There are no pure free market economies – the government would meddle and screw it up in 10 minutes.</a:t>
            </a:r>
          </a:p>
          <a:p>
            <a:r>
              <a:rPr lang="en-US" b="1" dirty="0" smtClean="0"/>
              <a:t>Mixed Economy</a:t>
            </a:r>
            <a:r>
              <a:rPr lang="en-US" dirty="0" smtClean="0"/>
              <a:t> – All actual economies are mixed economies with some degree of freedom and some central control (meddling).</a:t>
            </a:r>
            <a:endParaRPr lang="en-US" b="1" dirty="0"/>
          </a:p>
        </p:txBody>
      </p:sp>
    </p:spTree>
    <p:extLst>
      <p:ext uri="{BB962C8B-B14F-4D97-AF65-F5344CB8AC3E}">
        <p14:creationId xmlns:p14="http://schemas.microsoft.com/office/powerpoint/2010/main" val="2599080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But How About Capitalism?</a:t>
            </a:r>
            <a:endParaRPr lang="en-US" b="1" u="sng" dirty="0"/>
          </a:p>
        </p:txBody>
      </p:sp>
      <p:sp>
        <p:nvSpPr>
          <p:cNvPr id="3" name="Content Placeholder 2"/>
          <p:cNvSpPr>
            <a:spLocks noGrp="1"/>
          </p:cNvSpPr>
          <p:nvPr>
            <p:ph idx="1"/>
          </p:nvPr>
        </p:nvSpPr>
        <p:spPr>
          <a:xfrm>
            <a:off x="457200" y="1447800"/>
            <a:ext cx="8229600" cy="4876800"/>
          </a:xfrm>
        </p:spPr>
        <p:txBody>
          <a:bodyPr>
            <a:normAutofit fontScale="85000" lnSpcReduction="20000"/>
          </a:bodyPr>
          <a:lstStyle/>
          <a:p>
            <a:pPr marL="0" indent="0" algn="ctr">
              <a:buNone/>
            </a:pPr>
            <a:r>
              <a:rPr lang="en-US" b="1" dirty="0" smtClean="0"/>
              <a:t>Capitalism = Free Market Economic System</a:t>
            </a:r>
            <a:endParaRPr lang="en-US" dirty="0" smtClean="0"/>
          </a:p>
          <a:p>
            <a:pPr marL="0" indent="0">
              <a:buNone/>
            </a:pPr>
            <a:r>
              <a:rPr lang="en-US" dirty="0" smtClean="0"/>
              <a:t>The name “capitalism” was coined and used by Karl Marx in </a:t>
            </a:r>
            <a:r>
              <a:rPr lang="en-US" i="1" u="sng" dirty="0" smtClean="0"/>
              <a:t>Das </a:t>
            </a:r>
            <a:r>
              <a:rPr lang="en-US" i="1" u="sng" dirty="0" err="1" smtClean="0"/>
              <a:t>Kapital</a:t>
            </a:r>
            <a:r>
              <a:rPr lang="en-US" dirty="0" smtClean="0"/>
              <a:t>.  Marx was a huge enemy of the free market and was able to stick it with an evil-sounding name.</a:t>
            </a:r>
          </a:p>
          <a:p>
            <a:pPr marL="0" indent="0">
              <a:buNone/>
            </a:pPr>
            <a:endParaRPr lang="en-US" sz="2100" dirty="0"/>
          </a:p>
          <a:p>
            <a:pPr marL="0" indent="0" algn="ctr">
              <a:buNone/>
            </a:pPr>
            <a:r>
              <a:rPr lang="en-US" b="1" u="sng" dirty="0" smtClean="0"/>
              <a:t>Please do not</a:t>
            </a:r>
            <a:r>
              <a:rPr lang="en-US" b="1" dirty="0" smtClean="0"/>
              <a:t> use the term “Capitalism”</a:t>
            </a:r>
          </a:p>
          <a:p>
            <a:pPr marL="0" indent="0" algn="ctr">
              <a:buNone/>
            </a:pPr>
            <a:r>
              <a:rPr lang="en-US" b="1" u="sng" dirty="0" smtClean="0"/>
              <a:t>Always</a:t>
            </a:r>
            <a:r>
              <a:rPr lang="en-US" b="1" dirty="0" smtClean="0"/>
              <a:t> say “Free Market Economy”</a:t>
            </a:r>
            <a:endParaRPr lang="en-US" dirty="0" smtClean="0"/>
          </a:p>
          <a:p>
            <a:pPr marL="0" indent="0" algn="ctr">
              <a:buNone/>
            </a:pPr>
            <a:endParaRPr lang="en-US" dirty="0"/>
          </a:p>
          <a:p>
            <a:pPr marL="0" indent="0">
              <a:buNone/>
            </a:pPr>
            <a:r>
              <a:rPr lang="en-US" dirty="0" smtClean="0"/>
              <a:t>“Crony Capitalism” does sound sort of evil.  But “Crony Free Market Economy” sounds like the oxymoron it is.  (The proper term is “crony </a:t>
            </a:r>
            <a:r>
              <a:rPr lang="en-US" dirty="0" err="1" smtClean="0"/>
              <a:t>statism</a:t>
            </a:r>
            <a:r>
              <a:rPr lang="en-US" dirty="0" smtClean="0"/>
              <a:t>.”)</a:t>
            </a:r>
            <a:endParaRPr lang="en-US" dirty="0"/>
          </a:p>
        </p:txBody>
      </p:sp>
    </p:spTree>
    <p:extLst>
      <p:ext uri="{BB962C8B-B14F-4D97-AF65-F5344CB8AC3E}">
        <p14:creationId xmlns:p14="http://schemas.microsoft.com/office/powerpoint/2010/main" val="3764842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b="1" u="sng" dirty="0" smtClean="0"/>
              <a:t>Free Market Economy Characteristics</a:t>
            </a:r>
            <a:endParaRPr lang="en-US" b="1" u="sng" dirty="0"/>
          </a:p>
        </p:txBody>
      </p:sp>
      <p:sp>
        <p:nvSpPr>
          <p:cNvPr id="3" name="Content Placeholder 2"/>
          <p:cNvSpPr>
            <a:spLocks noGrp="1"/>
          </p:cNvSpPr>
          <p:nvPr>
            <p:ph idx="1"/>
          </p:nvPr>
        </p:nvSpPr>
        <p:spPr>
          <a:xfrm>
            <a:off x="457200" y="1295400"/>
            <a:ext cx="8229600" cy="5105400"/>
          </a:xfrm>
        </p:spPr>
        <p:txBody>
          <a:bodyPr>
            <a:normAutofit fontScale="92500" lnSpcReduction="10000"/>
          </a:bodyPr>
          <a:lstStyle/>
          <a:p>
            <a:r>
              <a:rPr lang="en-US" dirty="0" smtClean="0"/>
              <a:t>Functioning is completely voluntary; no force is ever required.</a:t>
            </a:r>
          </a:p>
          <a:p>
            <a:r>
              <a:rPr lang="en-US" dirty="0" smtClean="0"/>
              <a:t>Therefore, it is the only economic system consistent with the NAP (non-aggression principle).</a:t>
            </a:r>
          </a:p>
          <a:p>
            <a:r>
              <a:rPr lang="en-US" dirty="0" smtClean="0"/>
              <a:t>Counterintuitively, it is the most powerful engine of economic growth possible, which results in </a:t>
            </a:r>
            <a:r>
              <a:rPr lang="en-US" b="1" i="1" dirty="0" smtClean="0"/>
              <a:t>the most rapid creation of wealth that is possible</a:t>
            </a:r>
            <a:r>
              <a:rPr lang="en-US" dirty="0" smtClean="0"/>
              <a:t>.</a:t>
            </a:r>
          </a:p>
          <a:p>
            <a:r>
              <a:rPr lang="en-US" dirty="0" smtClean="0"/>
              <a:t>Peaceful, honest people left on their own will spontaneously self-organize into a free </a:t>
            </a:r>
            <a:r>
              <a:rPr lang="en-US" dirty="0"/>
              <a:t>m</a:t>
            </a:r>
            <a:r>
              <a:rPr lang="en-US" dirty="0" smtClean="0"/>
              <a:t>arket economy.</a:t>
            </a:r>
            <a:endParaRPr lang="en-US" dirty="0"/>
          </a:p>
        </p:txBody>
      </p:sp>
    </p:spTree>
    <p:extLst>
      <p:ext uri="{BB962C8B-B14F-4D97-AF65-F5344CB8AC3E}">
        <p14:creationId xmlns:p14="http://schemas.microsoft.com/office/powerpoint/2010/main" val="16161121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The Role of Government</a:t>
            </a:r>
            <a:endParaRPr lang="en-US" b="1" u="sng" dirty="0"/>
          </a:p>
        </p:txBody>
      </p:sp>
      <p:sp>
        <p:nvSpPr>
          <p:cNvPr id="3" name="Content Placeholder 2"/>
          <p:cNvSpPr>
            <a:spLocks noGrp="1"/>
          </p:cNvSpPr>
          <p:nvPr>
            <p:ph idx="1"/>
          </p:nvPr>
        </p:nvSpPr>
        <p:spPr/>
        <p:txBody>
          <a:bodyPr/>
          <a:lstStyle/>
          <a:p>
            <a:r>
              <a:rPr lang="en-US" dirty="0" smtClean="0"/>
              <a:t>Secure and guarantee people’s rights – make sure they are:</a:t>
            </a:r>
          </a:p>
          <a:p>
            <a:pPr lvl="1"/>
            <a:r>
              <a:rPr lang="en-US" dirty="0" smtClean="0"/>
              <a:t>Free</a:t>
            </a:r>
          </a:p>
          <a:p>
            <a:pPr lvl="1"/>
            <a:r>
              <a:rPr lang="en-US" dirty="0" smtClean="0"/>
              <a:t>Honest</a:t>
            </a:r>
          </a:p>
          <a:p>
            <a:pPr lvl="1"/>
            <a:r>
              <a:rPr lang="en-US" dirty="0" smtClean="0"/>
              <a:t>Peaceful</a:t>
            </a:r>
          </a:p>
          <a:p>
            <a:r>
              <a:rPr lang="en-US" dirty="0" smtClean="0"/>
              <a:t>Refrain from screwing up the free market economic system that automatically develops and flourishes.</a:t>
            </a:r>
            <a:endParaRPr lang="en-US" dirty="0"/>
          </a:p>
        </p:txBody>
      </p:sp>
    </p:spTree>
    <p:extLst>
      <p:ext uri="{BB962C8B-B14F-4D97-AF65-F5344CB8AC3E}">
        <p14:creationId xmlns:p14="http://schemas.microsoft.com/office/powerpoint/2010/main" val="17382962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t>The Six Pillars</a:t>
            </a:r>
            <a:br>
              <a:rPr lang="en-US" b="1" u="sng" dirty="0" smtClean="0"/>
            </a:br>
            <a:r>
              <a:rPr lang="en-US" b="1" u="sng" dirty="0" smtClean="0"/>
              <a:t>Of a Free Market Economy</a:t>
            </a:r>
            <a:endParaRPr lang="en-US" b="1" u="sng" dirty="0"/>
          </a:p>
        </p:txBody>
      </p:sp>
      <p:sp>
        <p:nvSpPr>
          <p:cNvPr id="3" name="Content Placeholder 2"/>
          <p:cNvSpPr>
            <a:spLocks noGrp="1"/>
          </p:cNvSpPr>
          <p:nvPr>
            <p:ph idx="1"/>
          </p:nvPr>
        </p:nvSpPr>
        <p:spPr>
          <a:xfrm>
            <a:off x="457200" y="1447800"/>
            <a:ext cx="8229600" cy="4953000"/>
          </a:xfrm>
        </p:spPr>
        <p:txBody>
          <a:bodyPr/>
          <a:lstStyle/>
          <a:p>
            <a:pPr marL="514350" indent="-514350">
              <a:buFont typeface="+mj-lt"/>
              <a:buAutoNum type="arabicPeriod"/>
            </a:pPr>
            <a:r>
              <a:rPr lang="en-US" b="1" dirty="0" smtClean="0"/>
              <a:t>Private Property</a:t>
            </a:r>
            <a:r>
              <a:rPr lang="en-US" dirty="0" smtClean="0"/>
              <a:t> – A well-secured right to private property ownership is the first pillar.  Without it, there can be only chaos.</a:t>
            </a:r>
            <a:endParaRPr lang="en-US" dirty="0"/>
          </a:p>
        </p:txBody>
      </p:sp>
    </p:spTree>
    <p:extLst>
      <p:ext uri="{BB962C8B-B14F-4D97-AF65-F5344CB8AC3E}">
        <p14:creationId xmlns:p14="http://schemas.microsoft.com/office/powerpoint/2010/main" val="3027891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t>The Six Pillars</a:t>
            </a:r>
            <a:br>
              <a:rPr lang="en-US" b="1" u="sng" dirty="0" smtClean="0"/>
            </a:br>
            <a:r>
              <a:rPr lang="en-US" b="1" u="sng" dirty="0" smtClean="0"/>
              <a:t>Of a Free Market Economy</a:t>
            </a:r>
            <a:endParaRPr lang="en-US" b="1" u="sng" dirty="0"/>
          </a:p>
        </p:txBody>
      </p:sp>
      <p:sp>
        <p:nvSpPr>
          <p:cNvPr id="3" name="Content Placeholder 2"/>
          <p:cNvSpPr>
            <a:spLocks noGrp="1"/>
          </p:cNvSpPr>
          <p:nvPr>
            <p:ph idx="1"/>
          </p:nvPr>
        </p:nvSpPr>
        <p:spPr>
          <a:xfrm>
            <a:off x="457200" y="1447800"/>
            <a:ext cx="8229600" cy="4953000"/>
          </a:xfrm>
        </p:spPr>
        <p:txBody>
          <a:bodyPr/>
          <a:lstStyle/>
          <a:p>
            <a:pPr marL="514350" indent="-514350">
              <a:buFont typeface="+mj-lt"/>
              <a:buAutoNum type="arabicPeriod"/>
            </a:pPr>
            <a:r>
              <a:rPr lang="en-US" b="1" dirty="0" smtClean="0"/>
              <a:t>Private Property</a:t>
            </a:r>
            <a:endParaRPr lang="en-US" dirty="0"/>
          </a:p>
          <a:p>
            <a:pPr marL="514350" indent="-514350">
              <a:buFont typeface="+mj-lt"/>
              <a:buAutoNum type="arabicPeriod"/>
            </a:pPr>
            <a:r>
              <a:rPr lang="en-US" b="1" dirty="0" smtClean="0"/>
              <a:t>Specialization</a:t>
            </a:r>
            <a:r>
              <a:rPr lang="en-US" dirty="0" smtClean="0"/>
              <a:t> – People must be free to specialize in whatever they do best.  This allows further honing of skills and the development of tools, thus greatly improving productivity.</a:t>
            </a:r>
            <a:endParaRPr lang="en-US" b="1" dirty="0"/>
          </a:p>
        </p:txBody>
      </p:sp>
    </p:spTree>
    <p:extLst>
      <p:ext uri="{BB962C8B-B14F-4D97-AF65-F5344CB8AC3E}">
        <p14:creationId xmlns:p14="http://schemas.microsoft.com/office/powerpoint/2010/main" val="1313240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t>The Six Pillars</a:t>
            </a:r>
            <a:br>
              <a:rPr lang="en-US" b="1" u="sng" dirty="0" smtClean="0"/>
            </a:br>
            <a:r>
              <a:rPr lang="en-US" b="1" u="sng" dirty="0" smtClean="0"/>
              <a:t>Of a Free Market Economy</a:t>
            </a:r>
            <a:endParaRPr lang="en-US" b="1" u="sng" dirty="0"/>
          </a:p>
        </p:txBody>
      </p:sp>
      <p:sp>
        <p:nvSpPr>
          <p:cNvPr id="3" name="Content Placeholder 2"/>
          <p:cNvSpPr>
            <a:spLocks noGrp="1"/>
          </p:cNvSpPr>
          <p:nvPr>
            <p:ph idx="1"/>
          </p:nvPr>
        </p:nvSpPr>
        <p:spPr>
          <a:xfrm>
            <a:off x="457200" y="1447800"/>
            <a:ext cx="8229600" cy="4953000"/>
          </a:xfrm>
        </p:spPr>
        <p:txBody>
          <a:bodyPr>
            <a:normAutofit fontScale="92500" lnSpcReduction="10000"/>
          </a:bodyPr>
          <a:lstStyle/>
          <a:p>
            <a:pPr marL="514350" indent="-514350">
              <a:buFont typeface="+mj-lt"/>
              <a:buAutoNum type="arabicPeriod"/>
            </a:pPr>
            <a:r>
              <a:rPr lang="en-US" b="1" dirty="0" smtClean="0"/>
              <a:t>Private Property</a:t>
            </a:r>
            <a:endParaRPr lang="en-US" dirty="0"/>
          </a:p>
          <a:p>
            <a:pPr marL="514350" indent="-514350">
              <a:buFont typeface="+mj-lt"/>
              <a:buAutoNum type="arabicPeriod"/>
            </a:pPr>
            <a:r>
              <a:rPr lang="en-US" b="1" dirty="0" smtClean="0"/>
              <a:t>Specialization</a:t>
            </a:r>
          </a:p>
          <a:p>
            <a:pPr marL="514350" indent="-514350">
              <a:buFont typeface="+mj-lt"/>
              <a:buAutoNum type="arabicPeriod"/>
            </a:pPr>
            <a:r>
              <a:rPr lang="en-US" b="1" dirty="0" smtClean="0"/>
              <a:t>Voluntary Exchange</a:t>
            </a:r>
            <a:r>
              <a:rPr lang="en-US" dirty="0" smtClean="0"/>
              <a:t> – People must be free to voluntarily exchange goods and services.  </a:t>
            </a:r>
            <a:r>
              <a:rPr lang="en-US" i="1" u="sng" dirty="0" smtClean="0"/>
              <a:t>Both</a:t>
            </a:r>
            <a:r>
              <a:rPr lang="en-US" dirty="0" smtClean="0"/>
              <a:t> parties to a voluntary exchange </a:t>
            </a:r>
            <a:r>
              <a:rPr lang="en-US" i="1" u="sng" dirty="0" smtClean="0"/>
              <a:t>must benefit </a:t>
            </a:r>
            <a:r>
              <a:rPr lang="en-US" dirty="0" smtClean="0"/>
              <a:t>(otherwise the exchange would not take place).  Thus, every such exchange actually </a:t>
            </a:r>
            <a:r>
              <a:rPr lang="en-US" i="1" u="sng" dirty="0" smtClean="0"/>
              <a:t>increases total wealth</a:t>
            </a:r>
            <a:r>
              <a:rPr lang="en-US" dirty="0" smtClean="0"/>
              <a:t>.  This is only guaranteed when the exchange is completely voluntary on both sides.  It is some of the most powerful “magic” of a free market economy. </a:t>
            </a:r>
            <a:r>
              <a:rPr lang="en-US" dirty="0"/>
              <a:t> </a:t>
            </a:r>
            <a:r>
              <a:rPr lang="en-US" dirty="0" smtClean="0"/>
              <a:t>(A barter economy so far.)</a:t>
            </a:r>
            <a:endParaRPr lang="en-US" b="1" dirty="0"/>
          </a:p>
        </p:txBody>
      </p:sp>
    </p:spTree>
    <p:extLst>
      <p:ext uri="{BB962C8B-B14F-4D97-AF65-F5344CB8AC3E}">
        <p14:creationId xmlns:p14="http://schemas.microsoft.com/office/powerpoint/2010/main" val="5502198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oy\Documents\RoyMinet.org\Images\BirthOfEconom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55" y="1981200"/>
            <a:ext cx="7757678"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167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t>The Six Pillars</a:t>
            </a:r>
            <a:br>
              <a:rPr lang="en-US" b="1" u="sng" dirty="0" smtClean="0"/>
            </a:br>
            <a:r>
              <a:rPr lang="en-US" b="1" u="sng" dirty="0" smtClean="0"/>
              <a:t>Of a Free Market Economy</a:t>
            </a:r>
            <a:endParaRPr lang="en-US" b="1" u="sng" dirty="0"/>
          </a:p>
        </p:txBody>
      </p:sp>
      <p:sp>
        <p:nvSpPr>
          <p:cNvPr id="3" name="Content Placeholder 2"/>
          <p:cNvSpPr>
            <a:spLocks noGrp="1"/>
          </p:cNvSpPr>
          <p:nvPr>
            <p:ph idx="1"/>
          </p:nvPr>
        </p:nvSpPr>
        <p:spPr>
          <a:xfrm>
            <a:off x="457200" y="1447800"/>
            <a:ext cx="8229600" cy="5105400"/>
          </a:xfrm>
        </p:spPr>
        <p:txBody>
          <a:bodyPr>
            <a:normAutofit fontScale="92500" lnSpcReduction="20000"/>
          </a:bodyPr>
          <a:lstStyle/>
          <a:p>
            <a:pPr marL="514350" indent="-514350">
              <a:buFont typeface="+mj-lt"/>
              <a:buAutoNum type="arabicPeriod"/>
            </a:pPr>
            <a:r>
              <a:rPr lang="en-US" b="1" dirty="0" smtClean="0"/>
              <a:t>Private Property</a:t>
            </a:r>
            <a:endParaRPr lang="en-US" dirty="0"/>
          </a:p>
          <a:p>
            <a:pPr marL="514350" indent="-514350">
              <a:buFont typeface="+mj-lt"/>
              <a:buAutoNum type="arabicPeriod"/>
            </a:pPr>
            <a:r>
              <a:rPr lang="en-US" b="1" dirty="0" smtClean="0"/>
              <a:t>Specialization</a:t>
            </a:r>
          </a:p>
          <a:p>
            <a:pPr marL="514350" indent="-514350">
              <a:buFont typeface="+mj-lt"/>
              <a:buAutoNum type="arabicPeriod"/>
            </a:pPr>
            <a:r>
              <a:rPr lang="en-US" b="1" dirty="0" smtClean="0"/>
              <a:t>Voluntary Exchange</a:t>
            </a:r>
          </a:p>
          <a:p>
            <a:pPr marL="514350" indent="-514350">
              <a:buFont typeface="+mj-lt"/>
              <a:buAutoNum type="arabicPeriod"/>
            </a:pPr>
            <a:r>
              <a:rPr lang="en-US" b="1" dirty="0" smtClean="0"/>
              <a:t>Price System of Resource Allocation</a:t>
            </a:r>
            <a:r>
              <a:rPr lang="en-US" dirty="0" smtClean="0"/>
              <a:t> – </a:t>
            </a:r>
            <a:r>
              <a:rPr lang="en-US" u="sng" dirty="0"/>
              <a:t>S</a:t>
            </a:r>
            <a:r>
              <a:rPr lang="en-US" u="sng" dirty="0" smtClean="0"/>
              <a:t>ound money</a:t>
            </a:r>
            <a:r>
              <a:rPr lang="en-US" dirty="0" smtClean="0"/>
              <a:t> is required.  Prices must be free to adjust to the </a:t>
            </a:r>
            <a:r>
              <a:rPr lang="en-US" i="1" dirty="0" smtClean="0"/>
              <a:t>“</a:t>
            </a:r>
            <a:r>
              <a:rPr lang="en-US" i="1" u="sng" dirty="0" smtClean="0"/>
              <a:t>market clearing price</a:t>
            </a:r>
            <a:r>
              <a:rPr lang="en-US" dirty="0" smtClean="0"/>
              <a:t>.”  This is </a:t>
            </a:r>
            <a:r>
              <a:rPr lang="en-US" u="sng" dirty="0" smtClean="0"/>
              <a:t>a point of equilibrium where the quantity produced equals the quantity consumed</a:t>
            </a:r>
            <a:r>
              <a:rPr lang="en-US" dirty="0" smtClean="0"/>
              <a:t>. It is the current “market value” of each commodity in the economy.  Prices are critical signals which must not be corrupted as </a:t>
            </a:r>
            <a:r>
              <a:rPr lang="en-US" u="sng" dirty="0" smtClean="0"/>
              <a:t>prices optimize resource allocation to produce the most wealth</a:t>
            </a:r>
            <a:r>
              <a:rPr lang="en-US" dirty="0" smtClean="0"/>
              <a:t>.</a:t>
            </a:r>
            <a:endParaRPr lang="en-US" b="1" dirty="0"/>
          </a:p>
        </p:txBody>
      </p:sp>
    </p:spTree>
    <p:extLst>
      <p:ext uri="{BB962C8B-B14F-4D97-AF65-F5344CB8AC3E}">
        <p14:creationId xmlns:p14="http://schemas.microsoft.com/office/powerpoint/2010/main" val="25922143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t>The Six Pillars</a:t>
            </a:r>
            <a:br>
              <a:rPr lang="en-US" b="1" u="sng" dirty="0" smtClean="0"/>
            </a:br>
            <a:r>
              <a:rPr lang="en-US" b="1" u="sng" dirty="0" smtClean="0"/>
              <a:t>Of a Free Market Economy</a:t>
            </a:r>
            <a:endParaRPr lang="en-US" b="1" u="sng" dirty="0"/>
          </a:p>
        </p:txBody>
      </p:sp>
      <p:sp>
        <p:nvSpPr>
          <p:cNvPr id="3" name="Content Placeholder 2"/>
          <p:cNvSpPr>
            <a:spLocks noGrp="1"/>
          </p:cNvSpPr>
          <p:nvPr>
            <p:ph idx="1"/>
          </p:nvPr>
        </p:nvSpPr>
        <p:spPr>
          <a:xfrm>
            <a:off x="457200" y="1447800"/>
            <a:ext cx="8229600" cy="5105400"/>
          </a:xfrm>
        </p:spPr>
        <p:txBody>
          <a:bodyPr>
            <a:normAutofit/>
          </a:bodyPr>
          <a:lstStyle/>
          <a:p>
            <a:pPr marL="514350" indent="-514350">
              <a:buFont typeface="+mj-lt"/>
              <a:buAutoNum type="arabicPeriod"/>
            </a:pPr>
            <a:r>
              <a:rPr lang="en-US" b="1" dirty="0" smtClean="0"/>
              <a:t>Private Property</a:t>
            </a:r>
            <a:endParaRPr lang="en-US" dirty="0"/>
          </a:p>
          <a:p>
            <a:pPr marL="514350" indent="-514350">
              <a:buFont typeface="+mj-lt"/>
              <a:buAutoNum type="arabicPeriod"/>
            </a:pPr>
            <a:r>
              <a:rPr lang="en-US" b="1" dirty="0" smtClean="0"/>
              <a:t>Specialization</a:t>
            </a:r>
          </a:p>
          <a:p>
            <a:pPr marL="514350" indent="-514350">
              <a:buFont typeface="+mj-lt"/>
              <a:buAutoNum type="arabicPeriod"/>
            </a:pPr>
            <a:r>
              <a:rPr lang="en-US" b="1" dirty="0" smtClean="0"/>
              <a:t>Voluntary Exchange</a:t>
            </a:r>
          </a:p>
          <a:p>
            <a:pPr marL="514350" indent="-514350">
              <a:buFont typeface="+mj-lt"/>
              <a:buAutoNum type="arabicPeriod"/>
            </a:pPr>
            <a:r>
              <a:rPr lang="en-US" b="1" dirty="0" smtClean="0"/>
              <a:t>Price System of Resource Allocation</a:t>
            </a:r>
          </a:p>
          <a:p>
            <a:pPr marL="514350" indent="-514350">
              <a:buFont typeface="+mj-lt"/>
              <a:buAutoNum type="arabicPeriod"/>
            </a:pPr>
            <a:r>
              <a:rPr lang="en-US" b="1" dirty="0" smtClean="0"/>
              <a:t>Market Competition</a:t>
            </a:r>
            <a:r>
              <a:rPr lang="en-US" dirty="0" smtClean="0"/>
              <a:t> – Free and open competition among multiple buyers and multiple sellers in many transactions provides the “pressure” which causes prices to always seek the market-clearing price.</a:t>
            </a:r>
          </a:p>
        </p:txBody>
      </p:sp>
    </p:spTree>
    <p:extLst>
      <p:ext uri="{BB962C8B-B14F-4D97-AF65-F5344CB8AC3E}">
        <p14:creationId xmlns:p14="http://schemas.microsoft.com/office/powerpoint/2010/main" val="27771968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t>The Six Pillars</a:t>
            </a:r>
            <a:br>
              <a:rPr lang="en-US" b="1" u="sng" dirty="0" smtClean="0"/>
            </a:br>
            <a:r>
              <a:rPr lang="en-US" b="1" u="sng" dirty="0" smtClean="0"/>
              <a:t>Of a Free Market Economy</a:t>
            </a:r>
            <a:endParaRPr lang="en-US" b="1" u="sng" dirty="0"/>
          </a:p>
        </p:txBody>
      </p:sp>
      <p:sp>
        <p:nvSpPr>
          <p:cNvPr id="3" name="Content Placeholder 2"/>
          <p:cNvSpPr>
            <a:spLocks noGrp="1"/>
          </p:cNvSpPr>
          <p:nvPr>
            <p:ph idx="1"/>
          </p:nvPr>
        </p:nvSpPr>
        <p:spPr>
          <a:xfrm>
            <a:off x="457200" y="1447800"/>
            <a:ext cx="8229600" cy="5105400"/>
          </a:xfrm>
        </p:spPr>
        <p:txBody>
          <a:bodyPr>
            <a:normAutofit/>
          </a:bodyPr>
          <a:lstStyle/>
          <a:p>
            <a:pPr marL="514350" indent="-514350">
              <a:buFont typeface="+mj-lt"/>
              <a:buAutoNum type="arabicPeriod"/>
            </a:pPr>
            <a:r>
              <a:rPr lang="en-US" b="1" dirty="0" smtClean="0"/>
              <a:t>Private Property</a:t>
            </a:r>
            <a:endParaRPr lang="en-US" dirty="0"/>
          </a:p>
          <a:p>
            <a:pPr marL="514350" indent="-514350">
              <a:buFont typeface="+mj-lt"/>
              <a:buAutoNum type="arabicPeriod"/>
            </a:pPr>
            <a:r>
              <a:rPr lang="en-US" b="1" dirty="0" smtClean="0"/>
              <a:t>Specialization</a:t>
            </a:r>
          </a:p>
          <a:p>
            <a:pPr marL="514350" indent="-514350">
              <a:buFont typeface="+mj-lt"/>
              <a:buAutoNum type="arabicPeriod"/>
            </a:pPr>
            <a:r>
              <a:rPr lang="en-US" b="1" dirty="0" smtClean="0"/>
              <a:t>Voluntary Exchange</a:t>
            </a:r>
          </a:p>
          <a:p>
            <a:pPr marL="514350" indent="-514350">
              <a:buFont typeface="+mj-lt"/>
              <a:buAutoNum type="arabicPeriod"/>
            </a:pPr>
            <a:r>
              <a:rPr lang="en-US" b="1" dirty="0" smtClean="0"/>
              <a:t>Price System of Resource Allocation</a:t>
            </a:r>
          </a:p>
          <a:p>
            <a:pPr marL="514350" indent="-514350">
              <a:buFont typeface="+mj-lt"/>
              <a:buAutoNum type="arabicPeriod"/>
            </a:pPr>
            <a:r>
              <a:rPr lang="en-US" b="1" dirty="0" smtClean="0"/>
              <a:t>Market Competition</a:t>
            </a:r>
          </a:p>
          <a:p>
            <a:pPr marL="514350" indent="-514350">
              <a:buFont typeface="+mj-lt"/>
              <a:buAutoNum type="arabicPeriod"/>
            </a:pPr>
            <a:r>
              <a:rPr lang="en-US" b="1" dirty="0" smtClean="0"/>
              <a:t>Entrepreneurship</a:t>
            </a:r>
            <a:r>
              <a:rPr lang="en-US" dirty="0" smtClean="0"/>
              <a:t> – People who are </a:t>
            </a:r>
            <a:r>
              <a:rPr lang="en-US" i="1" dirty="0" smtClean="0"/>
              <a:t>willing to assume the </a:t>
            </a:r>
            <a:r>
              <a:rPr lang="en-US" i="1" u="sng" dirty="0" smtClean="0"/>
              <a:t>risk</a:t>
            </a:r>
            <a:r>
              <a:rPr lang="en-US" dirty="0" smtClean="0"/>
              <a:t> of investing to organize land, labor and capital (the three factors of production) to produce goods or services.</a:t>
            </a:r>
          </a:p>
        </p:txBody>
      </p:sp>
    </p:spTree>
    <p:extLst>
      <p:ext uri="{BB962C8B-B14F-4D97-AF65-F5344CB8AC3E}">
        <p14:creationId xmlns:p14="http://schemas.microsoft.com/office/powerpoint/2010/main" val="22359480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Some “Big Picture” Considerations</a:t>
            </a:r>
            <a:endParaRPr lang="en-US" b="1" u="sng" dirty="0"/>
          </a:p>
        </p:txBody>
      </p:sp>
      <p:sp>
        <p:nvSpPr>
          <p:cNvPr id="3" name="Content Placeholder 2"/>
          <p:cNvSpPr>
            <a:spLocks noGrp="1"/>
          </p:cNvSpPr>
          <p:nvPr>
            <p:ph idx="1"/>
          </p:nvPr>
        </p:nvSpPr>
        <p:spPr/>
        <p:txBody>
          <a:bodyPr>
            <a:normAutofit/>
          </a:bodyPr>
          <a:lstStyle/>
          <a:p>
            <a:r>
              <a:rPr lang="en-US" dirty="0" smtClean="0"/>
              <a:t>Commodity Substitutes</a:t>
            </a:r>
          </a:p>
          <a:p>
            <a:r>
              <a:rPr lang="en-US" dirty="0" smtClean="0"/>
              <a:t>The nature of a business</a:t>
            </a:r>
          </a:p>
          <a:p>
            <a:r>
              <a:rPr lang="en-US" dirty="0" smtClean="0"/>
              <a:t>That Which </a:t>
            </a:r>
            <a:r>
              <a:rPr lang="en-US" dirty="0"/>
              <a:t>I</a:t>
            </a:r>
            <a:r>
              <a:rPr lang="en-US" dirty="0" smtClean="0"/>
              <a:t>s </a:t>
            </a:r>
            <a:r>
              <a:rPr lang="en-US" dirty="0"/>
              <a:t>S</a:t>
            </a:r>
            <a:r>
              <a:rPr lang="en-US" dirty="0" smtClean="0"/>
              <a:t>een and </a:t>
            </a:r>
            <a:r>
              <a:rPr lang="en-US" dirty="0"/>
              <a:t>T</a:t>
            </a:r>
            <a:r>
              <a:rPr lang="en-US" dirty="0" smtClean="0"/>
              <a:t>hat Which Is Not Seen</a:t>
            </a:r>
          </a:p>
          <a:p>
            <a:r>
              <a:rPr lang="en-US" dirty="0" smtClean="0"/>
              <a:t>Wealth Distribution</a:t>
            </a:r>
          </a:p>
          <a:p>
            <a:r>
              <a:rPr lang="en-US" dirty="0" smtClean="0"/>
              <a:t>The “Safety Net”</a:t>
            </a:r>
            <a:endParaRPr lang="en-US" dirty="0"/>
          </a:p>
        </p:txBody>
      </p:sp>
    </p:spTree>
    <p:extLst>
      <p:ext uri="{BB962C8B-B14F-4D97-AF65-F5344CB8AC3E}">
        <p14:creationId xmlns:p14="http://schemas.microsoft.com/office/powerpoint/2010/main" val="14470946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normAutofit fontScale="90000"/>
          </a:bodyPr>
          <a:lstStyle/>
          <a:p>
            <a:r>
              <a:rPr lang="en-US" b="1" u="sng" dirty="0" smtClean="0"/>
              <a:t>Commodity Substitutes Result In</a:t>
            </a:r>
            <a:br>
              <a:rPr lang="en-US" b="1" u="sng" dirty="0" smtClean="0"/>
            </a:br>
            <a:r>
              <a:rPr lang="en-US" b="1" u="sng" dirty="0" smtClean="0"/>
              <a:t>Colossal Complexity!</a:t>
            </a:r>
            <a:endParaRPr lang="en-US" b="1" u="sng" dirty="0"/>
          </a:p>
        </p:txBody>
      </p:sp>
      <p:sp>
        <p:nvSpPr>
          <p:cNvPr id="3" name="Content Placeholder 2"/>
          <p:cNvSpPr>
            <a:spLocks noGrp="1"/>
          </p:cNvSpPr>
          <p:nvPr>
            <p:ph idx="1"/>
          </p:nvPr>
        </p:nvSpPr>
        <p:spPr>
          <a:xfrm>
            <a:off x="457200" y="1524000"/>
            <a:ext cx="8229600" cy="4724400"/>
          </a:xfrm>
        </p:spPr>
        <p:txBody>
          <a:bodyPr>
            <a:normAutofit fontScale="92500" lnSpcReduction="10000"/>
          </a:bodyPr>
          <a:lstStyle/>
          <a:p>
            <a:r>
              <a:rPr lang="en-US" dirty="0" smtClean="0"/>
              <a:t>Virtually every commodity has substitutes.</a:t>
            </a:r>
          </a:p>
          <a:p>
            <a:r>
              <a:rPr lang="en-US" dirty="0" smtClean="0"/>
              <a:t>This causes everything to interact with everything else.</a:t>
            </a:r>
          </a:p>
          <a:p>
            <a:r>
              <a:rPr lang="en-US" dirty="0" smtClean="0"/>
              <a:t>Changes in one sector of the economy cause changes in other sectors</a:t>
            </a:r>
            <a:r>
              <a:rPr lang="en-US" dirty="0"/>
              <a:t> </a:t>
            </a:r>
            <a:r>
              <a:rPr lang="en-US" dirty="0" smtClean="0"/>
              <a:t>and vice versa.</a:t>
            </a:r>
          </a:p>
          <a:p>
            <a:r>
              <a:rPr lang="en-US" b="1" u="sng" dirty="0" smtClean="0"/>
              <a:t>Micro</a:t>
            </a:r>
            <a:r>
              <a:rPr lang="en-US" b="1" dirty="0" smtClean="0"/>
              <a:t>economics</a:t>
            </a:r>
            <a:r>
              <a:rPr lang="en-US" dirty="0" smtClean="0"/>
              <a:t> – Teaches the basic laws of economics about which everyone agrees.</a:t>
            </a:r>
          </a:p>
          <a:p>
            <a:r>
              <a:rPr lang="en-US" b="1" u="sng" dirty="0" smtClean="0"/>
              <a:t>Macro</a:t>
            </a:r>
            <a:r>
              <a:rPr lang="en-US" b="1" dirty="0" smtClean="0"/>
              <a:t>economics </a:t>
            </a:r>
            <a:r>
              <a:rPr lang="en-US" dirty="0" smtClean="0"/>
              <a:t>– Attempts to understand entire complex economies, which is extremely difficult and error prone; lots of disagreement!</a:t>
            </a:r>
            <a:endParaRPr lang="en-US" b="1" dirty="0"/>
          </a:p>
        </p:txBody>
      </p:sp>
    </p:spTree>
    <p:extLst>
      <p:ext uri="{BB962C8B-B14F-4D97-AF65-F5344CB8AC3E}">
        <p14:creationId xmlns:p14="http://schemas.microsoft.com/office/powerpoint/2010/main" val="41510753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When the Price of Gasoline Increases</a:t>
            </a:r>
            <a:endParaRPr lang="en-US" b="1" u="sng" dirty="0"/>
          </a:p>
        </p:txBody>
      </p:sp>
      <p:sp>
        <p:nvSpPr>
          <p:cNvPr id="3" name="Content Placeholder 2"/>
          <p:cNvSpPr>
            <a:spLocks noGrp="1"/>
          </p:cNvSpPr>
          <p:nvPr>
            <p:ph idx="1"/>
          </p:nvPr>
        </p:nvSpPr>
        <p:spPr>
          <a:xfrm>
            <a:off x="457200" y="1447800"/>
            <a:ext cx="8229600" cy="4800600"/>
          </a:xfrm>
        </p:spPr>
        <p:txBody>
          <a:bodyPr>
            <a:normAutofit/>
          </a:bodyPr>
          <a:lstStyle/>
          <a:p>
            <a:pPr marL="0" indent="0">
              <a:buNone/>
            </a:pPr>
            <a:r>
              <a:rPr lang="en-US" dirty="0" smtClean="0"/>
              <a:t>Less </a:t>
            </a:r>
            <a:r>
              <a:rPr lang="en-US" dirty="0"/>
              <a:t>gasoline will be purchased </a:t>
            </a:r>
            <a:r>
              <a:rPr lang="en-US" dirty="0" smtClean="0"/>
              <a:t>because:</a:t>
            </a:r>
          </a:p>
          <a:p>
            <a:r>
              <a:rPr lang="en-US" dirty="0"/>
              <a:t>More efficient planning of trips</a:t>
            </a:r>
          </a:p>
          <a:p>
            <a:r>
              <a:rPr lang="en-US" dirty="0"/>
              <a:t>Eliminate least important trips</a:t>
            </a:r>
          </a:p>
          <a:p>
            <a:r>
              <a:rPr lang="en-US" dirty="0" smtClean="0"/>
              <a:t>Increased carpooling</a:t>
            </a:r>
            <a:endParaRPr lang="en-US" dirty="0"/>
          </a:p>
          <a:p>
            <a:r>
              <a:rPr lang="en-US" dirty="0" smtClean="0"/>
              <a:t>Ethanol</a:t>
            </a:r>
            <a:r>
              <a:rPr lang="en-US" dirty="0"/>
              <a:t> </a:t>
            </a:r>
            <a:r>
              <a:rPr lang="en-US" dirty="0" smtClean="0"/>
              <a:t>and propane (direct substitutes)</a:t>
            </a:r>
          </a:p>
          <a:p>
            <a:r>
              <a:rPr lang="en-US" dirty="0" smtClean="0"/>
              <a:t>Use plane, train, bus, taxi, or Uber</a:t>
            </a:r>
          </a:p>
          <a:p>
            <a:r>
              <a:rPr lang="en-US" dirty="0" smtClean="0"/>
              <a:t>Buy/ride a bicycle or walk</a:t>
            </a:r>
          </a:p>
          <a:p>
            <a:r>
              <a:rPr lang="en-US" dirty="0"/>
              <a:t>Switch to hybrid or electric </a:t>
            </a:r>
            <a:r>
              <a:rPr lang="en-US" dirty="0" smtClean="0"/>
              <a:t>vehicles</a:t>
            </a:r>
            <a:endParaRPr lang="en-US" dirty="0"/>
          </a:p>
        </p:txBody>
      </p:sp>
    </p:spTree>
    <p:extLst>
      <p:ext uri="{BB962C8B-B14F-4D97-AF65-F5344CB8AC3E}">
        <p14:creationId xmlns:p14="http://schemas.microsoft.com/office/powerpoint/2010/main" val="6028775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u="sng" dirty="0" smtClean="0"/>
              <a:t>The Nature of a Business</a:t>
            </a:r>
            <a:endParaRPr lang="en-US" b="1" u="sng" dirty="0"/>
          </a:p>
        </p:txBody>
      </p:sp>
      <p:sp>
        <p:nvSpPr>
          <p:cNvPr id="3" name="Content Placeholder 2"/>
          <p:cNvSpPr>
            <a:spLocks noGrp="1"/>
          </p:cNvSpPr>
          <p:nvPr>
            <p:ph idx="1"/>
          </p:nvPr>
        </p:nvSpPr>
        <p:spPr>
          <a:xfrm>
            <a:off x="457200" y="1371600"/>
            <a:ext cx="8229600" cy="4953000"/>
          </a:xfrm>
        </p:spPr>
        <p:txBody>
          <a:bodyPr>
            <a:normAutofit lnSpcReduction="10000"/>
          </a:bodyPr>
          <a:lstStyle/>
          <a:p>
            <a:pPr marL="0" indent="0">
              <a:buNone/>
            </a:pPr>
            <a:r>
              <a:rPr lang="en-US" dirty="0" smtClean="0"/>
              <a:t>A business is an organization set up to marshal material, labor, and equipment to provide goods or services and to measure/track how effectively these resources are used. There are always three sets of people associated with a business:</a:t>
            </a:r>
          </a:p>
          <a:p>
            <a:r>
              <a:rPr lang="en-US" dirty="0"/>
              <a:t>Customers (voluntarily exchange money for goods or services)</a:t>
            </a:r>
          </a:p>
          <a:p>
            <a:r>
              <a:rPr lang="en-US" dirty="0" smtClean="0"/>
              <a:t>Employees (voluntarily exchange work for pay)</a:t>
            </a:r>
          </a:p>
          <a:p>
            <a:r>
              <a:rPr lang="en-US" dirty="0" smtClean="0"/>
              <a:t>Owners or shareholders for a corporation (win or lose based on profits)</a:t>
            </a:r>
            <a:endParaRPr lang="en-US" dirty="0"/>
          </a:p>
        </p:txBody>
      </p:sp>
    </p:spTree>
    <p:extLst>
      <p:ext uri="{BB962C8B-B14F-4D97-AF65-F5344CB8AC3E}">
        <p14:creationId xmlns:p14="http://schemas.microsoft.com/office/powerpoint/2010/main" val="34919628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r>
              <a:rPr lang="en-US" b="1" u="sng" dirty="0" smtClean="0"/>
              <a:t>Profits Are </a:t>
            </a:r>
            <a:r>
              <a:rPr lang="en-US" b="1" u="sng" smtClean="0"/>
              <a:t>Always Good</a:t>
            </a:r>
            <a:br>
              <a:rPr lang="en-US" b="1" u="sng" smtClean="0"/>
            </a:br>
            <a:r>
              <a:rPr lang="en-US" b="1" u="sng" smtClean="0"/>
              <a:t>For </a:t>
            </a:r>
            <a:r>
              <a:rPr lang="en-US" b="1" u="sng" dirty="0" smtClean="0"/>
              <a:t>Everybody!</a:t>
            </a:r>
            <a:endParaRPr lang="en-US" b="1" u="sng" dirty="0"/>
          </a:p>
        </p:txBody>
      </p:sp>
      <p:sp>
        <p:nvSpPr>
          <p:cNvPr id="3" name="Content Placeholder 2"/>
          <p:cNvSpPr>
            <a:spLocks noGrp="1"/>
          </p:cNvSpPr>
          <p:nvPr>
            <p:ph idx="1"/>
          </p:nvPr>
        </p:nvSpPr>
        <p:spPr>
          <a:xfrm>
            <a:off x="457200" y="1600200"/>
            <a:ext cx="8229600" cy="4800600"/>
          </a:xfrm>
        </p:spPr>
        <p:txBody>
          <a:bodyPr>
            <a:normAutofit fontScale="85000" lnSpcReduction="10000"/>
          </a:bodyPr>
          <a:lstStyle/>
          <a:p>
            <a:r>
              <a:rPr lang="en-US" dirty="0" smtClean="0"/>
              <a:t>The total operating costs of a business measure the amount of wealth it consumes.</a:t>
            </a:r>
          </a:p>
          <a:p>
            <a:r>
              <a:rPr lang="en-US" dirty="0" smtClean="0"/>
              <a:t>The total sales of a business measure the amount of wealth it creates or produces.</a:t>
            </a:r>
          </a:p>
          <a:p>
            <a:r>
              <a:rPr lang="en-US" dirty="0" smtClean="0"/>
              <a:t>Therefore, the profit (sales – costs) is the </a:t>
            </a:r>
            <a:r>
              <a:rPr lang="en-US" i="1" u="sng" dirty="0" smtClean="0"/>
              <a:t>additional wealth</a:t>
            </a:r>
            <a:r>
              <a:rPr lang="en-US" dirty="0" smtClean="0"/>
              <a:t> the business has contributed to the economy.</a:t>
            </a:r>
          </a:p>
          <a:p>
            <a:r>
              <a:rPr lang="en-US" dirty="0" smtClean="0"/>
              <a:t>A business which is losing money consumes more wealth than it produces.  That is why it is critically important that it either improve quickly or cease to exist.  The remaining assets can then be reallocated to other uses which increase (rather than decrease) everyone’s standard of living.  Never subsidize!!</a:t>
            </a:r>
            <a:endParaRPr lang="en-US" dirty="0"/>
          </a:p>
        </p:txBody>
      </p:sp>
    </p:spTree>
    <p:extLst>
      <p:ext uri="{BB962C8B-B14F-4D97-AF65-F5344CB8AC3E}">
        <p14:creationId xmlns:p14="http://schemas.microsoft.com/office/powerpoint/2010/main" val="34198336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No Business Can Pay Taxes</a:t>
            </a:r>
            <a:endParaRPr lang="en-US" b="1" u="sng" dirty="0"/>
          </a:p>
        </p:txBody>
      </p:sp>
      <p:sp>
        <p:nvSpPr>
          <p:cNvPr id="3" name="Content Placeholder 2"/>
          <p:cNvSpPr>
            <a:spLocks noGrp="1"/>
          </p:cNvSpPr>
          <p:nvPr>
            <p:ph idx="1"/>
          </p:nvPr>
        </p:nvSpPr>
        <p:spPr>
          <a:xfrm>
            <a:off x="457200" y="1447800"/>
            <a:ext cx="8229600" cy="4800600"/>
          </a:xfrm>
        </p:spPr>
        <p:txBody>
          <a:bodyPr/>
          <a:lstStyle/>
          <a:p>
            <a:pPr marL="0" indent="0">
              <a:buNone/>
            </a:pPr>
            <a:r>
              <a:rPr lang="en-US" dirty="0" smtClean="0"/>
              <a:t>Only people can pay taxes. Any taxes collected from a business </a:t>
            </a:r>
            <a:r>
              <a:rPr lang="en-US" i="1" u="sng" dirty="0" smtClean="0"/>
              <a:t>must</a:t>
            </a:r>
            <a:r>
              <a:rPr lang="en-US" dirty="0" smtClean="0"/>
              <a:t> come from its:</a:t>
            </a:r>
          </a:p>
          <a:p>
            <a:r>
              <a:rPr lang="en-US" dirty="0" smtClean="0"/>
              <a:t>Customers (higher prices)</a:t>
            </a:r>
          </a:p>
          <a:p>
            <a:r>
              <a:rPr lang="en-US" dirty="0" smtClean="0"/>
              <a:t>Employees (lower wages or benefits)</a:t>
            </a:r>
          </a:p>
          <a:p>
            <a:r>
              <a:rPr lang="en-US" dirty="0" smtClean="0"/>
              <a:t>Owners (lower profits)</a:t>
            </a:r>
          </a:p>
          <a:p>
            <a:r>
              <a:rPr lang="en-US" dirty="0" smtClean="0"/>
              <a:t>Or (usually) some combination of all three</a:t>
            </a:r>
          </a:p>
          <a:p>
            <a:pPr marL="0" indent="0">
              <a:buNone/>
            </a:pPr>
            <a:r>
              <a:rPr lang="en-US" dirty="0" smtClean="0"/>
              <a:t>Taxing businesses is just a way to hide the taxes from the people who actually pay them.</a:t>
            </a:r>
            <a:endParaRPr lang="en-US" dirty="0"/>
          </a:p>
        </p:txBody>
      </p:sp>
    </p:spTree>
    <p:extLst>
      <p:ext uri="{BB962C8B-B14F-4D97-AF65-F5344CB8AC3E}">
        <p14:creationId xmlns:p14="http://schemas.microsoft.com/office/powerpoint/2010/main" val="6189812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Average US Business Profit</a:t>
            </a:r>
            <a:endParaRPr lang="en-US" b="1" u="sng" dirty="0"/>
          </a:p>
        </p:txBody>
      </p:sp>
      <p:sp>
        <p:nvSpPr>
          <p:cNvPr id="3" name="Content Placeholder 2"/>
          <p:cNvSpPr>
            <a:spLocks noGrp="1"/>
          </p:cNvSpPr>
          <p:nvPr>
            <p:ph idx="1"/>
          </p:nvPr>
        </p:nvSpPr>
        <p:spPr/>
        <p:txBody>
          <a:bodyPr/>
          <a:lstStyle/>
          <a:p>
            <a:pPr marL="0" indent="0">
              <a:buNone/>
            </a:pPr>
            <a:r>
              <a:rPr lang="en-US" dirty="0" smtClean="0"/>
              <a:t>Does anyone have any idea what the average bottom line profit is that a US business earns (as a percentage of its sales)?</a:t>
            </a:r>
            <a:endParaRPr lang="en-US" dirty="0"/>
          </a:p>
        </p:txBody>
      </p:sp>
    </p:spTree>
    <p:extLst>
      <p:ext uri="{BB962C8B-B14F-4D97-AF65-F5344CB8AC3E}">
        <p14:creationId xmlns:p14="http://schemas.microsoft.com/office/powerpoint/2010/main" val="7382205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Average US Business Profit</a:t>
            </a:r>
            <a:endParaRPr lang="en-US" b="1" u="sng" dirty="0"/>
          </a:p>
        </p:txBody>
      </p:sp>
      <p:sp>
        <p:nvSpPr>
          <p:cNvPr id="3" name="Content Placeholder 2"/>
          <p:cNvSpPr>
            <a:spLocks noGrp="1"/>
          </p:cNvSpPr>
          <p:nvPr>
            <p:ph idx="1"/>
          </p:nvPr>
        </p:nvSpPr>
        <p:spPr/>
        <p:txBody>
          <a:bodyPr/>
          <a:lstStyle/>
          <a:p>
            <a:pPr marL="0" indent="0">
              <a:buNone/>
            </a:pPr>
            <a:r>
              <a:rPr lang="en-US" dirty="0" smtClean="0"/>
              <a:t>Does anyone have any idea what the average bottom line profit is that a US business earns (as a percentage of its sales)?</a:t>
            </a:r>
            <a:endParaRPr lang="en-US" dirty="0"/>
          </a:p>
          <a:p>
            <a:pPr marL="0" indent="0" algn="ctr">
              <a:buNone/>
            </a:pPr>
            <a:r>
              <a:rPr lang="en-US" b="1" dirty="0" smtClean="0"/>
              <a:t>It is 3.8%</a:t>
            </a:r>
            <a:endParaRPr lang="en-US" dirty="0" smtClean="0"/>
          </a:p>
          <a:p>
            <a:pPr marL="0" indent="0">
              <a:buNone/>
            </a:pPr>
            <a:r>
              <a:rPr lang="en-US" dirty="0" smtClean="0"/>
              <a:t>If all businesses cut their prices to the point where they make </a:t>
            </a:r>
            <a:r>
              <a:rPr lang="en-US" u="sng" dirty="0" smtClean="0"/>
              <a:t>zero</a:t>
            </a:r>
            <a:r>
              <a:rPr lang="en-US" dirty="0" smtClean="0"/>
              <a:t> profits, it would only be an average of 3.8% reduction of prices!</a:t>
            </a:r>
          </a:p>
          <a:p>
            <a:pPr marL="0" indent="0">
              <a:buNone/>
            </a:pPr>
            <a:endParaRPr lang="en-US" sz="1400" dirty="0"/>
          </a:p>
          <a:p>
            <a:pPr marL="0" indent="0" algn="ctr">
              <a:buNone/>
            </a:pPr>
            <a:r>
              <a:rPr lang="en-US" sz="1600" dirty="0" smtClean="0"/>
              <a:t>Source:  Internal Revenue Service analyst for the year 2004.  Total sales were $20 trillion.</a:t>
            </a:r>
            <a:endParaRPr lang="en-US" sz="1600" dirty="0"/>
          </a:p>
        </p:txBody>
      </p:sp>
    </p:spTree>
    <p:extLst>
      <p:ext uri="{BB962C8B-B14F-4D97-AF65-F5344CB8AC3E}">
        <p14:creationId xmlns:p14="http://schemas.microsoft.com/office/powerpoint/2010/main" val="27150982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That Which Is Seen and</a:t>
            </a:r>
            <a:br>
              <a:rPr lang="en-US" b="1" u="sng" dirty="0" smtClean="0"/>
            </a:br>
            <a:r>
              <a:rPr lang="en-US" b="1" u="sng" dirty="0" smtClean="0"/>
              <a:t>That Which Is Not Seen</a:t>
            </a:r>
            <a:endParaRPr lang="en-US" b="1" u="sng" dirty="0"/>
          </a:p>
        </p:txBody>
      </p:sp>
      <p:sp>
        <p:nvSpPr>
          <p:cNvPr id="3" name="Content Placeholder 2"/>
          <p:cNvSpPr>
            <a:spLocks noGrp="1"/>
          </p:cNvSpPr>
          <p:nvPr>
            <p:ph idx="1"/>
          </p:nvPr>
        </p:nvSpPr>
        <p:spPr/>
        <p:txBody>
          <a:bodyPr>
            <a:normAutofit fontScale="92500"/>
          </a:bodyPr>
          <a:lstStyle/>
          <a:p>
            <a:r>
              <a:rPr lang="en-US" dirty="0"/>
              <a:t>Suppose the government levies a tax on “the wealthy” to feed “the poor</a:t>
            </a:r>
            <a:r>
              <a:rPr lang="en-US" dirty="0" smtClean="0"/>
              <a:t>.”</a:t>
            </a:r>
          </a:p>
          <a:p>
            <a:r>
              <a:rPr lang="en-US" dirty="0"/>
              <a:t>The benefit to the poor is seen by the public as a good </a:t>
            </a:r>
            <a:r>
              <a:rPr lang="en-US" dirty="0" smtClean="0"/>
              <a:t>thing (the </a:t>
            </a:r>
            <a:r>
              <a:rPr lang="en-US" dirty="0"/>
              <a:t>politicians make </a:t>
            </a:r>
            <a:r>
              <a:rPr lang="en-US" dirty="0" smtClean="0"/>
              <a:t>certain </a:t>
            </a:r>
            <a:r>
              <a:rPr lang="en-US" dirty="0"/>
              <a:t>of </a:t>
            </a:r>
            <a:r>
              <a:rPr lang="en-US" dirty="0" smtClean="0"/>
              <a:t>that).</a:t>
            </a:r>
          </a:p>
          <a:p>
            <a:r>
              <a:rPr lang="en-US" dirty="0"/>
              <a:t>N</a:t>
            </a:r>
            <a:r>
              <a:rPr lang="en-US" dirty="0" smtClean="0"/>
              <a:t>ot </a:t>
            </a:r>
            <a:r>
              <a:rPr lang="en-US" dirty="0"/>
              <a:t>seen is the delayed negative effects from confiscation of taxes that </a:t>
            </a:r>
            <a:r>
              <a:rPr lang="en-US" dirty="0" smtClean="0"/>
              <a:t>are diffused throughout </a:t>
            </a:r>
            <a:r>
              <a:rPr lang="en-US" dirty="0"/>
              <a:t>the economy</a:t>
            </a:r>
            <a:r>
              <a:rPr lang="en-US" dirty="0" smtClean="0"/>
              <a:t>.</a:t>
            </a:r>
          </a:p>
          <a:p>
            <a:r>
              <a:rPr lang="en-US" dirty="0"/>
              <a:t>The </a:t>
            </a:r>
            <a:r>
              <a:rPr lang="en-US" dirty="0" smtClean="0"/>
              <a:t>unseen </a:t>
            </a:r>
            <a:r>
              <a:rPr lang="en-US" dirty="0"/>
              <a:t>bad effects more than offset the good, so total wealth is reduced.</a:t>
            </a:r>
          </a:p>
        </p:txBody>
      </p:sp>
    </p:spTree>
    <p:extLst>
      <p:ext uri="{BB962C8B-B14F-4D97-AF65-F5344CB8AC3E}">
        <p14:creationId xmlns:p14="http://schemas.microsoft.com/office/powerpoint/2010/main" val="4104991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p>
            <a:endParaRPr lang="en-US" dirty="0"/>
          </a:p>
        </p:txBody>
      </p:sp>
      <p:sp>
        <p:nvSpPr>
          <p:cNvPr id="3" name="Content Placeholder 2"/>
          <p:cNvSpPr>
            <a:spLocks noGrp="1"/>
          </p:cNvSpPr>
          <p:nvPr>
            <p:ph idx="1"/>
          </p:nvPr>
        </p:nvSpPr>
        <p:spPr>
          <a:xfrm>
            <a:off x="457200" y="1066800"/>
            <a:ext cx="8229600" cy="5059363"/>
          </a:xfrm>
        </p:spPr>
        <p:txBody>
          <a:bodyPr/>
          <a:lstStyle/>
          <a:p>
            <a:pPr marL="0" indent="0">
              <a:buNone/>
            </a:pPr>
            <a:r>
              <a:rPr lang="en-US" dirty="0" smtClean="0"/>
              <a:t>French economist, </a:t>
            </a:r>
            <a:r>
              <a:rPr lang="en-US" dirty="0" err="1" smtClean="0"/>
              <a:t>Fredrich</a:t>
            </a:r>
            <a:r>
              <a:rPr lang="en-US" dirty="0" smtClean="0"/>
              <a:t> </a:t>
            </a:r>
            <a:r>
              <a:rPr lang="en-US" dirty="0" err="1" smtClean="0"/>
              <a:t>Bastiat</a:t>
            </a:r>
            <a:r>
              <a:rPr lang="en-US" dirty="0" smtClean="0"/>
              <a:t>, explained all this very lucidly in 1850 in two publications:</a:t>
            </a:r>
          </a:p>
          <a:p>
            <a:r>
              <a:rPr lang="en-US" dirty="0" smtClean="0"/>
              <a:t>A book titled </a:t>
            </a:r>
            <a:r>
              <a:rPr lang="en-US" i="1" dirty="0" smtClean="0"/>
              <a:t>The Law</a:t>
            </a:r>
            <a:r>
              <a:rPr lang="en-US" dirty="0" smtClean="0"/>
              <a:t> -- </a:t>
            </a:r>
            <a:r>
              <a:rPr lang="en-US" u="sng" dirty="0">
                <a:hlinkClick r:id="rId2"/>
              </a:rPr>
              <a:t>https://</a:t>
            </a:r>
            <a:r>
              <a:rPr lang="en-US" u="sng" dirty="0" smtClean="0">
                <a:hlinkClick r:id="rId2"/>
              </a:rPr>
              <a:t>fee.org/media/14951/thelaw.pdf</a:t>
            </a:r>
            <a:endParaRPr lang="en-US" u="sng" dirty="0" smtClean="0"/>
          </a:p>
          <a:p>
            <a:r>
              <a:rPr lang="en-US" dirty="0" smtClean="0"/>
              <a:t>An essay titled </a:t>
            </a:r>
            <a:r>
              <a:rPr lang="en-US" i="1" dirty="0" smtClean="0"/>
              <a:t>That which Is Seen, and That Which Is Not Seen</a:t>
            </a:r>
            <a:r>
              <a:rPr lang="en-US" dirty="0" smtClean="0"/>
              <a:t>: -- </a:t>
            </a:r>
            <a:r>
              <a:rPr lang="en-US" u="sng" dirty="0">
                <a:hlinkClick r:id="rId3"/>
              </a:rPr>
              <a:t>http://</a:t>
            </a:r>
            <a:r>
              <a:rPr lang="en-US" u="sng" dirty="0" smtClean="0">
                <a:hlinkClick r:id="rId3"/>
              </a:rPr>
              <a:t>bastiat.org/en/twisatwins.html</a:t>
            </a:r>
            <a:endParaRPr lang="en-US" u="sng" dirty="0" smtClean="0"/>
          </a:p>
          <a:p>
            <a:pPr marL="0" indent="0">
              <a:buNone/>
            </a:pPr>
            <a:r>
              <a:rPr lang="en-US" dirty="0" smtClean="0"/>
              <a:t>Both are simply written and very easy for anyone to understand.</a:t>
            </a:r>
            <a:endParaRPr lang="en-US" dirty="0"/>
          </a:p>
        </p:txBody>
      </p:sp>
    </p:spTree>
    <p:extLst>
      <p:ext uri="{BB962C8B-B14F-4D97-AF65-F5344CB8AC3E}">
        <p14:creationId xmlns:p14="http://schemas.microsoft.com/office/powerpoint/2010/main" val="10853722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Wealth Distribution</a:t>
            </a:r>
            <a:endParaRPr lang="en-US" b="1" u="sng"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r>
              <a:rPr lang="en-US" dirty="0" smtClean="0"/>
              <a:t>The free market system is often criticized for fostering an unequal distribution of wealth.</a:t>
            </a:r>
          </a:p>
          <a:p>
            <a:r>
              <a:rPr lang="en-US" i="1" u="sng" dirty="0"/>
              <a:t>Unequal wealth distribution is absolutely necessary and </a:t>
            </a:r>
            <a:r>
              <a:rPr lang="en-US" i="1" u="sng" dirty="0" smtClean="0"/>
              <a:t>required!</a:t>
            </a:r>
            <a:endParaRPr lang="en-US" u="sng" dirty="0" smtClean="0"/>
          </a:p>
          <a:p>
            <a:r>
              <a:rPr lang="en-US" dirty="0" smtClean="0"/>
              <a:t>If wealth were somehow to be distributed equally, the 6</a:t>
            </a:r>
            <a:r>
              <a:rPr lang="en-US" baseline="30000" dirty="0" smtClean="0"/>
              <a:t>th</a:t>
            </a:r>
            <a:r>
              <a:rPr lang="en-US" dirty="0" smtClean="0"/>
              <a:t> pillar (entrepreneurship) would be destroyed because entrepreneurs would no longer have any incentive to take risks.</a:t>
            </a:r>
          </a:p>
          <a:p>
            <a:r>
              <a:rPr lang="en-US" dirty="0" smtClean="0"/>
              <a:t>BTW, there is no known economic system that can produce an equal distribution of wealth.</a:t>
            </a:r>
            <a:endParaRPr lang="en-US" dirty="0"/>
          </a:p>
        </p:txBody>
      </p:sp>
    </p:spTree>
    <p:extLst>
      <p:ext uri="{BB962C8B-B14F-4D97-AF65-F5344CB8AC3E}">
        <p14:creationId xmlns:p14="http://schemas.microsoft.com/office/powerpoint/2010/main" val="38810682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638800"/>
          </a:xfrm>
        </p:spPr>
        <p:txBody>
          <a:bodyPr>
            <a:normAutofit fontScale="92500" lnSpcReduction="10000"/>
          </a:bodyPr>
          <a:lstStyle/>
          <a:p>
            <a:r>
              <a:rPr lang="en-US" dirty="0" smtClean="0"/>
              <a:t>A free market economy produces a “normal” (approximately Gaussian) distribution of wealth:</a:t>
            </a:r>
          </a:p>
          <a:p>
            <a:pPr lvl="1"/>
            <a:r>
              <a:rPr lang="en-US" dirty="0"/>
              <a:t>A small number of very poor.</a:t>
            </a:r>
          </a:p>
          <a:p>
            <a:pPr lvl="1"/>
            <a:r>
              <a:rPr lang="en-US" dirty="0"/>
              <a:t>A large middle class which </a:t>
            </a:r>
            <a:r>
              <a:rPr lang="en-US" dirty="0" smtClean="0"/>
              <a:t>possesses </a:t>
            </a:r>
            <a:r>
              <a:rPr lang="en-US" dirty="0"/>
              <a:t>most of the wealth.</a:t>
            </a:r>
          </a:p>
          <a:p>
            <a:pPr lvl="1"/>
            <a:r>
              <a:rPr lang="en-US" dirty="0" smtClean="0"/>
              <a:t>A small number of very wealthy.</a:t>
            </a:r>
          </a:p>
          <a:p>
            <a:r>
              <a:rPr lang="en-US" dirty="0" smtClean="0"/>
              <a:t>A command economy produces a “two-spiked” wealth distribution:</a:t>
            </a:r>
          </a:p>
          <a:p>
            <a:pPr lvl="1"/>
            <a:r>
              <a:rPr lang="en-US" dirty="0"/>
              <a:t>A </a:t>
            </a:r>
            <a:r>
              <a:rPr lang="en-US" dirty="0" smtClean="0"/>
              <a:t>very large </a:t>
            </a:r>
            <a:r>
              <a:rPr lang="en-US" dirty="0"/>
              <a:t>number of very poor.</a:t>
            </a:r>
          </a:p>
          <a:p>
            <a:pPr lvl="1"/>
            <a:r>
              <a:rPr lang="en-US" dirty="0"/>
              <a:t>Almost no middle class.</a:t>
            </a:r>
          </a:p>
          <a:p>
            <a:pPr lvl="1"/>
            <a:r>
              <a:rPr lang="en-US" dirty="0" smtClean="0"/>
              <a:t>A small number of extremely wealthy (those who hold the power and make the decisions).</a:t>
            </a:r>
          </a:p>
          <a:p>
            <a:pPr lvl="1"/>
            <a:endParaRPr lang="en-US" dirty="0"/>
          </a:p>
        </p:txBody>
      </p:sp>
    </p:spTree>
    <p:extLst>
      <p:ext uri="{BB962C8B-B14F-4D97-AF65-F5344CB8AC3E}">
        <p14:creationId xmlns:p14="http://schemas.microsoft.com/office/powerpoint/2010/main" val="38552065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 Question to Be Asked</a:t>
            </a:r>
            <a:endParaRPr lang="en-US" b="1" u="sng" dirty="0"/>
          </a:p>
        </p:txBody>
      </p:sp>
      <p:sp>
        <p:nvSpPr>
          <p:cNvPr id="3" name="Content Placeholder 2"/>
          <p:cNvSpPr>
            <a:spLocks noGrp="1"/>
          </p:cNvSpPr>
          <p:nvPr>
            <p:ph idx="1"/>
          </p:nvPr>
        </p:nvSpPr>
        <p:spPr/>
        <p:txBody>
          <a:bodyPr/>
          <a:lstStyle/>
          <a:p>
            <a:pPr marL="0" indent="0">
              <a:buNone/>
            </a:pPr>
            <a:r>
              <a:rPr lang="en-US" dirty="0" smtClean="0"/>
              <a:t>Would we prefer to have equal wealth distribution or would we prefer to reduce poverty?</a:t>
            </a:r>
          </a:p>
          <a:p>
            <a:pPr marL="0" indent="0">
              <a:buNone/>
            </a:pPr>
            <a:endParaRPr lang="en-US" dirty="0"/>
          </a:p>
          <a:p>
            <a:pPr marL="0" indent="0" algn="ctr">
              <a:buNone/>
            </a:pPr>
            <a:r>
              <a:rPr lang="en-US" i="1" u="sng" dirty="0" smtClean="0"/>
              <a:t>It is impossible to have both!</a:t>
            </a:r>
            <a:endParaRPr lang="en-US" i="1" u="sng" dirty="0"/>
          </a:p>
        </p:txBody>
      </p:sp>
    </p:spTree>
    <p:extLst>
      <p:ext uri="{BB962C8B-B14F-4D97-AF65-F5344CB8AC3E}">
        <p14:creationId xmlns:p14="http://schemas.microsoft.com/office/powerpoint/2010/main" val="27220807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Appreciate and Thank Rich People</a:t>
            </a:r>
            <a:endParaRPr lang="en-US" b="1" u="sng" dirty="0"/>
          </a:p>
        </p:txBody>
      </p:sp>
      <p:sp>
        <p:nvSpPr>
          <p:cNvPr id="3" name="Content Placeholder 2"/>
          <p:cNvSpPr>
            <a:spLocks noGrp="1"/>
          </p:cNvSpPr>
          <p:nvPr>
            <p:ph idx="1"/>
          </p:nvPr>
        </p:nvSpPr>
        <p:spPr>
          <a:xfrm>
            <a:off x="457200" y="1447800"/>
            <a:ext cx="8229600" cy="4800600"/>
          </a:xfrm>
        </p:spPr>
        <p:txBody>
          <a:bodyPr/>
          <a:lstStyle/>
          <a:p>
            <a:r>
              <a:rPr lang="en-US" dirty="0" smtClean="0"/>
              <a:t>You cannot use force or fraud in a free market economy, so the only way to get rich is to do a very good job of enriching many others by satisfying their wants (offering them goods or services at a lower price than other suppliers).</a:t>
            </a:r>
          </a:p>
          <a:p>
            <a:r>
              <a:rPr lang="en-US" dirty="0" smtClean="0"/>
              <a:t>Being wealthy is the evidence that you have done a great job of helping a lot of others and that you deserve many thanks.</a:t>
            </a:r>
          </a:p>
          <a:p>
            <a:r>
              <a:rPr lang="en-US" dirty="0" smtClean="0"/>
              <a:t>Wealth accumulation enables private charity!</a:t>
            </a:r>
            <a:endParaRPr lang="en-US" dirty="0"/>
          </a:p>
        </p:txBody>
      </p:sp>
    </p:spTree>
    <p:extLst>
      <p:ext uri="{BB962C8B-B14F-4D97-AF65-F5344CB8AC3E}">
        <p14:creationId xmlns:p14="http://schemas.microsoft.com/office/powerpoint/2010/main" val="10686677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944562"/>
          </a:xfrm>
        </p:spPr>
        <p:txBody>
          <a:bodyPr>
            <a:normAutofit fontScale="90000"/>
          </a:bodyPr>
          <a:lstStyle/>
          <a:p>
            <a:r>
              <a:rPr lang="en-US" b="1" u="sng" dirty="0" smtClean="0"/>
              <a:t>Free Market Characteristics Summary</a:t>
            </a:r>
            <a:endParaRPr lang="en-US" b="1" u="sng" dirty="0"/>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r>
              <a:rPr lang="en-US" dirty="0" smtClean="0"/>
              <a:t>There are billions and billions of negative feedback loops that optimize resource allocation.</a:t>
            </a:r>
          </a:p>
          <a:p>
            <a:r>
              <a:rPr lang="en-US" dirty="0"/>
              <a:t>Everything interacts with everything else to some degree</a:t>
            </a:r>
            <a:r>
              <a:rPr lang="en-US" dirty="0" smtClean="0"/>
              <a:t>.  The complexity is </a:t>
            </a:r>
            <a:r>
              <a:rPr lang="en-US" i="1" dirty="0" smtClean="0"/>
              <a:t>huge</a:t>
            </a:r>
            <a:r>
              <a:rPr lang="en-US" dirty="0" smtClean="0"/>
              <a:t> and, as a whole, defies comprehensive understanding!</a:t>
            </a:r>
            <a:endParaRPr lang="en-US" dirty="0"/>
          </a:p>
          <a:p>
            <a:r>
              <a:rPr lang="en-US" dirty="0" smtClean="0"/>
              <a:t>Left alone, wealth production is maximized.</a:t>
            </a:r>
          </a:p>
          <a:p>
            <a:r>
              <a:rPr lang="en-US" dirty="0" smtClean="0"/>
              <a:t>Perturbing it with force will cause it to seek a new equilibrium, </a:t>
            </a:r>
            <a:r>
              <a:rPr lang="en-US" u="sng" dirty="0" smtClean="0"/>
              <a:t>but wealth production will be lower</a:t>
            </a:r>
            <a:r>
              <a:rPr lang="en-US" dirty="0" smtClean="0"/>
              <a:t>.  (Perturbation examples: subsidies, minimum wage laws, taxation, loan guarantees, “regulations,” etc.)</a:t>
            </a:r>
          </a:p>
          <a:p>
            <a:r>
              <a:rPr lang="en-US" dirty="0" smtClean="0"/>
              <a:t>A perturbation always has an effect that is seen </a:t>
            </a:r>
            <a:r>
              <a:rPr lang="en-US" i="1" dirty="0" smtClean="0"/>
              <a:t>and</a:t>
            </a:r>
            <a:r>
              <a:rPr lang="en-US" dirty="0" smtClean="0"/>
              <a:t> other effects that are unseen which are in the opposite direction and larger than the visible effect. (</a:t>
            </a:r>
            <a:r>
              <a:rPr lang="en-US" dirty="0" err="1" smtClean="0"/>
              <a:t>Bastiat</a:t>
            </a:r>
            <a:r>
              <a:rPr lang="en-US" dirty="0" smtClean="0"/>
              <a:t>)</a:t>
            </a:r>
          </a:p>
        </p:txBody>
      </p:sp>
    </p:spTree>
    <p:extLst>
      <p:ext uri="{BB962C8B-B14F-4D97-AF65-F5344CB8AC3E}">
        <p14:creationId xmlns:p14="http://schemas.microsoft.com/office/powerpoint/2010/main" val="32774183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endParaRPr lang="en-US" dirty="0"/>
          </a:p>
        </p:txBody>
      </p:sp>
      <p:sp>
        <p:nvSpPr>
          <p:cNvPr id="3" name="Content Placeholder 2"/>
          <p:cNvSpPr>
            <a:spLocks noGrp="1"/>
          </p:cNvSpPr>
          <p:nvPr>
            <p:ph idx="1"/>
          </p:nvPr>
        </p:nvSpPr>
        <p:spPr>
          <a:xfrm>
            <a:off x="457200" y="1447800"/>
            <a:ext cx="8229600" cy="4678363"/>
          </a:xfrm>
        </p:spPr>
        <p:txBody>
          <a:bodyPr/>
          <a:lstStyle/>
          <a:p>
            <a:pPr marL="0" indent="0">
              <a:buNone/>
            </a:pPr>
            <a:endParaRPr lang="en-US" dirty="0" smtClean="0"/>
          </a:p>
          <a:p>
            <a:pPr marL="0" indent="0" algn="ctr">
              <a:buNone/>
            </a:pPr>
            <a:r>
              <a:rPr lang="en-US" sz="6600" b="1" dirty="0" smtClean="0"/>
              <a:t>The End</a:t>
            </a:r>
          </a:p>
          <a:p>
            <a:pPr marL="0" indent="0" algn="ctr">
              <a:buNone/>
            </a:pPr>
            <a:endParaRPr lang="en-US" b="1" dirty="0"/>
          </a:p>
          <a:p>
            <a:pPr marL="0" indent="0" algn="ctr">
              <a:buNone/>
            </a:pPr>
            <a:r>
              <a:rPr lang="en-US" sz="2400" dirty="0" smtClean="0"/>
              <a:t>Note: These slides are available on </a:t>
            </a:r>
            <a:r>
              <a:rPr lang="en-US" sz="2400" u="sng" dirty="0" smtClean="0"/>
              <a:t>royminet.org</a:t>
            </a:r>
          </a:p>
          <a:p>
            <a:pPr marL="0" indent="0" algn="ctr">
              <a:buNone/>
            </a:pPr>
            <a:endParaRPr lang="en-US" sz="2400" u="sng" dirty="0"/>
          </a:p>
          <a:p>
            <a:pPr marL="0" indent="0" algn="ctr">
              <a:buNone/>
            </a:pPr>
            <a:r>
              <a:rPr lang="en-US" sz="2400" dirty="0"/>
              <a:t>Also see the book: </a:t>
            </a:r>
            <a:r>
              <a:rPr lang="en-US" sz="2400" i="1" dirty="0"/>
              <a:t>The Savior of the World – Comprehending the Free Market Economic System</a:t>
            </a:r>
            <a:r>
              <a:rPr lang="en-US" sz="2400" dirty="0"/>
              <a:t> by Roy A. Minet</a:t>
            </a:r>
          </a:p>
          <a:p>
            <a:pPr marL="0" indent="0" algn="ctr">
              <a:buNone/>
            </a:pPr>
            <a:endParaRPr lang="en-US" sz="2400" u="sng" dirty="0"/>
          </a:p>
        </p:txBody>
      </p:sp>
    </p:spTree>
    <p:extLst>
      <p:ext uri="{BB962C8B-B14F-4D97-AF65-F5344CB8AC3E}">
        <p14:creationId xmlns:p14="http://schemas.microsoft.com/office/powerpoint/2010/main" val="1188067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4942</TotalTime>
  <Words>2144</Words>
  <Application>Microsoft Office PowerPoint</Application>
  <PresentationFormat>On-screen Show (4:3)</PresentationFormat>
  <Paragraphs>179</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Guided Discussion Series  The Six Pillars of a Free Market Economy  Some important characteristics of a free market economy.   Guide: Roy Minet</vt:lpstr>
      <vt:lpstr>PowerPoint Presentation</vt:lpstr>
      <vt:lpstr>Billions Lifted Out of Poverty</vt:lpstr>
      <vt:lpstr>Who Invented The Free Market Economic System?</vt:lpstr>
      <vt:lpstr>Who Invented The Free Market Economic System?</vt:lpstr>
      <vt:lpstr>What Took So Long?</vt:lpstr>
      <vt:lpstr>What Took So Long?</vt:lpstr>
      <vt:lpstr>What Is an “Economic System”?</vt:lpstr>
      <vt:lpstr>What Is an “Economic System”?</vt:lpstr>
      <vt:lpstr>How Many Different Types of Economic System Are There?</vt:lpstr>
      <vt:lpstr>How Many Different Types of Economic System Are There?</vt:lpstr>
      <vt:lpstr>How Many Different Types of Economic System Are There?</vt:lpstr>
      <vt:lpstr>There Are No Pure Economic Systems</vt:lpstr>
      <vt:lpstr>There Are No Pure Economic Systems</vt:lpstr>
      <vt:lpstr>There Are No Pure Economic Systems</vt:lpstr>
      <vt:lpstr>But How About Capitalism?</vt:lpstr>
      <vt:lpstr>Free Market Economy Characteristics</vt:lpstr>
      <vt:lpstr>The Role of Government</vt:lpstr>
      <vt:lpstr>The Six Pillars Of a Free Market Economy</vt:lpstr>
      <vt:lpstr>The Six Pillars Of a Free Market Economy</vt:lpstr>
      <vt:lpstr>The Six Pillars Of a Free Market Economy</vt:lpstr>
      <vt:lpstr>PowerPoint Presentation</vt:lpstr>
      <vt:lpstr>The Six Pillars Of a Free Market Economy</vt:lpstr>
      <vt:lpstr>The Six Pillars Of a Free Market Economy</vt:lpstr>
      <vt:lpstr>The Six Pillars Of a Free Market Economy</vt:lpstr>
      <vt:lpstr>Some “Big Picture” Considerations</vt:lpstr>
      <vt:lpstr>Commodity Substitutes Result In Colossal Complexity!</vt:lpstr>
      <vt:lpstr>When the Price of Gasoline Increases</vt:lpstr>
      <vt:lpstr>The Nature of a Business</vt:lpstr>
      <vt:lpstr>Profits Are Always Good For Everybody!</vt:lpstr>
      <vt:lpstr>No Business Can Pay Taxes</vt:lpstr>
      <vt:lpstr>Average US Business Profit</vt:lpstr>
      <vt:lpstr>Average US Business Profit</vt:lpstr>
      <vt:lpstr>That Which Is Seen and That Which Is Not Seen</vt:lpstr>
      <vt:lpstr>PowerPoint Presentation</vt:lpstr>
      <vt:lpstr>Wealth Distribution</vt:lpstr>
      <vt:lpstr>PowerPoint Presentation</vt:lpstr>
      <vt:lpstr>A Question to Be Asked</vt:lpstr>
      <vt:lpstr>Appreciate and Thank Rich People</vt:lpstr>
      <vt:lpstr>Free Market Characteristics Summary</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 Minet</dc:creator>
  <cp:lastModifiedBy>Roy Minet</cp:lastModifiedBy>
  <cp:revision>520</cp:revision>
  <dcterms:created xsi:type="dcterms:W3CDTF">2020-06-05T20:43:15Z</dcterms:created>
  <dcterms:modified xsi:type="dcterms:W3CDTF">2025-05-14T19:15:04Z</dcterms:modified>
</cp:coreProperties>
</file>