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4" r:id="rId2"/>
    <p:sldId id="294" r:id="rId3"/>
    <p:sldId id="285" r:id="rId4"/>
    <p:sldId id="286" r:id="rId5"/>
    <p:sldId id="288" r:id="rId6"/>
    <p:sldId id="289" r:id="rId7"/>
    <p:sldId id="298" r:id="rId8"/>
    <p:sldId id="29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588" autoAdjust="0"/>
  </p:normalViewPr>
  <p:slideViewPr>
    <p:cSldViewPr>
      <p:cViewPr varScale="1">
        <p:scale>
          <a:sx n="98" d="100"/>
          <a:sy n="98" d="100"/>
        </p:scale>
        <p:origin x="-3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9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4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5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1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9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5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C78D7-8398-4950-9423-A0548262AE59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56B16-EEBA-4BFB-AC4E-D7DC7604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Definition of a “Right”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Right</a:t>
            </a:r>
            <a:r>
              <a:rPr lang="en-US" b="1" i="1" dirty="0" smtClean="0"/>
              <a:t> – </a:t>
            </a:r>
            <a:r>
              <a:rPr lang="en-US" b="1" dirty="0"/>
              <a:t>A</a:t>
            </a:r>
            <a:r>
              <a:rPr lang="en-US" b="1" dirty="0" smtClean="0"/>
              <a:t> </a:t>
            </a:r>
            <a:r>
              <a:rPr lang="en-US" b="1" dirty="0"/>
              <a:t>liberty of action or a benefit to which an individual is entitled, that cannot be taken away (i.e., the individual is normally able to enjoy the right substantially all of the time).</a:t>
            </a:r>
          </a:p>
        </p:txBody>
      </p:sp>
    </p:spTree>
    <p:extLst>
      <p:ext uri="{BB962C8B-B14F-4D97-AF65-F5344CB8AC3E}">
        <p14:creationId xmlns:p14="http://schemas.microsoft.com/office/powerpoint/2010/main" val="103051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Negative and Positive Rights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6021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Negative </a:t>
            </a:r>
            <a:r>
              <a:rPr lang="en-US" dirty="0" smtClean="0"/>
              <a:t>(traditional) rights place no burden or claim upon the </a:t>
            </a:r>
            <a:r>
              <a:rPr lang="en-US" dirty="0"/>
              <a:t>resources </a:t>
            </a:r>
            <a:r>
              <a:rPr lang="en-US" dirty="0" smtClean="0"/>
              <a:t>of </a:t>
            </a:r>
            <a:r>
              <a:rPr lang="en-US" dirty="0"/>
              <a:t>others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Life</a:t>
            </a:r>
          </a:p>
          <a:p>
            <a:pPr lvl="1"/>
            <a:r>
              <a:rPr lang="en-US" dirty="0" smtClean="0"/>
              <a:t>Liberty</a:t>
            </a:r>
            <a:endParaRPr lang="en-US" dirty="0"/>
          </a:p>
          <a:p>
            <a:r>
              <a:rPr lang="en-US" dirty="0" smtClean="0"/>
              <a:t>Positive rights require an expenditure of resources by others to provide or secure the right.</a:t>
            </a:r>
          </a:p>
          <a:p>
            <a:pPr lvl="1"/>
            <a:r>
              <a:rPr lang="en-US" dirty="0" smtClean="0"/>
              <a:t>Life (if defined to guarantee shelter, clothing and three square meals per day)</a:t>
            </a:r>
          </a:p>
          <a:p>
            <a:pPr lvl="1"/>
            <a:r>
              <a:rPr lang="en-US" dirty="0" smtClean="0"/>
              <a:t>Health care (beyond just what you could provide for yourself)</a:t>
            </a:r>
          </a:p>
        </p:txBody>
      </p:sp>
    </p:spTree>
    <p:extLst>
      <p:ext uri="{BB962C8B-B14F-4D97-AF65-F5344CB8AC3E}">
        <p14:creationId xmlns:p14="http://schemas.microsoft.com/office/powerpoint/2010/main" val="197135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b="1" u="sng" dirty="0" smtClean="0"/>
              <a:t>Rights Are Messy!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Even defining a traditional or “theoretical right” is messy – there are always gray areas.</a:t>
            </a:r>
          </a:p>
          <a:p>
            <a:r>
              <a:rPr lang="en-US" dirty="0" smtClean="0"/>
              <a:t>A theoretical right has zero practical or actual value unless it is “secured” (i.e., almost everybody can actually enjoy the right almost all of the time).</a:t>
            </a:r>
          </a:p>
          <a:p>
            <a:r>
              <a:rPr lang="en-US" dirty="0" smtClean="0"/>
              <a:t>Securing rights requires that a “sufficiently large” amount of force be available to suppress violations of rights a “very large” percentage of the time.  </a:t>
            </a:r>
            <a:r>
              <a:rPr lang="en-US" dirty="0"/>
              <a:t>(</a:t>
            </a:r>
            <a:r>
              <a:rPr lang="en-US" dirty="0" smtClean="0"/>
              <a:t>This is a dangerous entity.)</a:t>
            </a:r>
          </a:p>
          <a:p>
            <a:r>
              <a:rPr lang="en-US" dirty="0" smtClean="0"/>
              <a:t>So, in a very real sense, it is the mechanism that secures rights that defines what rights actually are and who gets to benefit from 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There Is No Such Thing</a:t>
            </a:r>
            <a:br>
              <a:rPr lang="en-US" b="1" u="sng" dirty="0" smtClean="0"/>
            </a:br>
            <a:r>
              <a:rPr lang="en-US" b="1" u="sng" dirty="0" smtClean="0"/>
              <a:t>As “Natural Rights”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There is no “list of rights” that are automatically provided for humans by nature or by a deity.</a:t>
            </a:r>
          </a:p>
          <a:p>
            <a:r>
              <a:rPr lang="en-US" dirty="0" smtClean="0"/>
              <a:t>Continuing efforts </a:t>
            </a:r>
            <a:r>
              <a:rPr lang="en-US" dirty="0"/>
              <a:t>to justify natural rights have </a:t>
            </a:r>
            <a:r>
              <a:rPr lang="en-US" dirty="0" smtClean="0"/>
              <a:t>failed; it’s just muddled </a:t>
            </a:r>
            <a:r>
              <a:rPr lang="en-US" dirty="0"/>
              <a:t>thinking!</a:t>
            </a:r>
          </a:p>
          <a:p>
            <a:r>
              <a:rPr lang="en-US" dirty="0" smtClean="0"/>
              <a:t>Believing that there are (or should be) such rights just for us humans is the ultimate hubris.</a:t>
            </a:r>
          </a:p>
          <a:p>
            <a:r>
              <a:rPr lang="en-US" dirty="0"/>
              <a:t>Nature can </a:t>
            </a:r>
            <a:r>
              <a:rPr lang="en-US" dirty="0" smtClean="0"/>
              <a:t>be </a:t>
            </a:r>
            <a:r>
              <a:rPr lang="en-US" dirty="0"/>
              <a:t>counted </a:t>
            </a:r>
            <a:r>
              <a:rPr lang="en-US" dirty="0" smtClean="0"/>
              <a:t>upon </a:t>
            </a:r>
            <a:r>
              <a:rPr lang="en-US" u="sng" dirty="0" smtClean="0"/>
              <a:t>only</a:t>
            </a:r>
            <a:r>
              <a:rPr lang="en-US" dirty="0" smtClean="0"/>
              <a:t> </a:t>
            </a:r>
            <a:r>
              <a:rPr lang="en-US" dirty="0"/>
              <a:t>for the consistent enforcement of the objective laws of physics and the impartial, relentless enforcement of survival of the fittest under these laws.</a:t>
            </a:r>
          </a:p>
        </p:txBody>
      </p:sp>
    </p:spTree>
    <p:extLst>
      <p:ext uri="{BB962C8B-B14F-4D97-AF65-F5344CB8AC3E}">
        <p14:creationId xmlns:p14="http://schemas.microsoft.com/office/powerpoint/2010/main" val="189726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Clearing Away All The BS And Fog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concept of a “right” or a set of “rights” is entirely an invention of the human intellect.</a:t>
            </a:r>
          </a:p>
          <a:p>
            <a:r>
              <a:rPr lang="en-US" dirty="0" smtClean="0"/>
              <a:t>Therefore, rights do not “come from” anywhere.</a:t>
            </a:r>
          </a:p>
          <a:p>
            <a:r>
              <a:rPr lang="en-US" dirty="0" smtClean="0"/>
              <a:t>It is completely up to humans to define what rights are or should be, and also to construct the mechanism needed to secure the rights.</a:t>
            </a:r>
          </a:p>
          <a:p>
            <a:r>
              <a:rPr lang="en-US" dirty="0" smtClean="0"/>
              <a:t>As </a:t>
            </a:r>
            <a:r>
              <a:rPr lang="en-US" dirty="0"/>
              <a:t>i</a:t>
            </a:r>
            <a:r>
              <a:rPr lang="en-US" dirty="0" smtClean="0"/>
              <a:t>s well known, any mechanism powerful enough to secure rights is powerful enough to take them away – therefore, </a:t>
            </a:r>
            <a:r>
              <a:rPr lang="en-US" i="1" u="sng" dirty="0" smtClean="0"/>
              <a:t>very</a:t>
            </a:r>
            <a:r>
              <a:rPr lang="en-US" dirty="0" smtClean="0"/>
              <a:t> dangerous!</a:t>
            </a:r>
          </a:p>
          <a:p>
            <a:r>
              <a:rPr lang="en-US" dirty="0" smtClean="0"/>
              <a:t>Nevertheless, anarchy </a:t>
            </a:r>
            <a:r>
              <a:rPr lang="en-US" dirty="0"/>
              <a:t>i</a:t>
            </a:r>
            <a:r>
              <a:rPr lang="en-US" dirty="0" smtClean="0"/>
              <a:t>s not stable or efficient, and is not the best solution (although quite possibly it’s better than what we have today).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2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Five Ways to Define Rights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4864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Equal Freedoms – Rights are anything that does not infringe on anyone else’s equal rights.</a:t>
                </a:r>
              </a:p>
              <a:p>
                <a:r>
                  <a:rPr lang="en-US" dirty="0"/>
                  <a:t>Non-aggression Principle (NAP) – Rights are anything that does not violate the NAP.</a:t>
                </a:r>
              </a:p>
              <a:p>
                <a:r>
                  <a:rPr lang="en-US" dirty="0" smtClean="0"/>
                  <a:t>Empirical Natural Rights – Rights are anything not illegal under common law.</a:t>
                </a:r>
              </a:p>
              <a:p>
                <a:r>
                  <a:rPr lang="en-US" dirty="0" smtClean="0"/>
                  <a:t>A document (e.g. the US Constitution) that sets up a force structure to secure a set of rights.</a:t>
                </a:r>
              </a:p>
              <a:p>
                <a:r>
                  <a:rPr lang="en-US" dirty="0" smtClean="0"/>
                  <a:t>Rational Rights – That set of rights which maximizes the total happiness of all people.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  </m:t>
                        </m:r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limLoc m:val="subSup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</a:rPr>
                          <m:t>𝑛𝑜𝑤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sz="1600" dirty="0" smtClean="0"/>
                  <a:t>       An </a:t>
                </a:r>
                <a:r>
                  <a:rPr lang="en-US" sz="1600" dirty="0"/>
                  <a:t>individual’s expected happiness integral.     </a:t>
                </a:r>
                <a:r>
                  <a:rPr lang="en-US" sz="1600" dirty="0" smtClean="0"/>
                  <a:t>  The </a:t>
                </a:r>
                <a:r>
                  <a:rPr lang="en-US" sz="1600" dirty="0"/>
                  <a:t>sum of all individuals’ happiness integrals.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486400"/>
              </a:xfrm>
              <a:blipFill rotWithShape="1">
                <a:blip r:embed="rId2"/>
                <a:stretch>
                  <a:fillRect l="-1481" t="-2222" r="-1778" b="-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419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The Non-Aggression Principle (NAP)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 smtClean="0"/>
              <a:t>Nobody* may </a:t>
            </a:r>
            <a:r>
              <a:rPr lang="en-US" sz="2400" b="1" dirty="0"/>
              <a:t>engage in fraud, and </a:t>
            </a:r>
            <a:r>
              <a:rPr lang="en-US" sz="2400" b="1" dirty="0" smtClean="0"/>
              <a:t>nobody* may </a:t>
            </a:r>
            <a:r>
              <a:rPr lang="en-US" sz="2400" b="1" u="sng" dirty="0"/>
              <a:t>initiate</a:t>
            </a:r>
            <a:r>
              <a:rPr lang="en-US" sz="2400" b="1" dirty="0"/>
              <a:t> the use of force </a:t>
            </a:r>
            <a:r>
              <a:rPr lang="en-US" sz="2400" b="1" dirty="0" smtClean="0"/>
              <a:t>(or the credible threat of force) against anybody* else (or their </a:t>
            </a:r>
            <a:r>
              <a:rPr lang="en-US" sz="2400" b="1" i="1" dirty="0" smtClean="0"/>
              <a:t>justly-owned</a:t>
            </a:r>
            <a:r>
              <a:rPr lang="en-US" sz="2400" b="1" dirty="0" smtClean="0"/>
              <a:t> property) </a:t>
            </a:r>
            <a:r>
              <a:rPr lang="en-US" sz="2400" b="1" dirty="0"/>
              <a:t>for any reason, excepting that minimum amount of force which may be necessary to enforce this non-aggression principle</a:t>
            </a:r>
            <a:r>
              <a:rPr lang="en-US" sz="2400" b="1" dirty="0" smtClean="0"/>
              <a:t>.</a:t>
            </a:r>
            <a:endParaRPr lang="en-US" sz="2400" dirty="0" smtClean="0"/>
          </a:p>
          <a:p>
            <a:pPr marL="400050" lvl="1" indent="0">
              <a:buNone/>
            </a:pPr>
            <a:r>
              <a:rPr lang="en-US" sz="2000" b="1" dirty="0" smtClean="0"/>
              <a:t>*  “Nobody” and “anybody” mean </a:t>
            </a:r>
            <a:r>
              <a:rPr lang="en-US" sz="2000" b="1" u="sng" dirty="0" smtClean="0"/>
              <a:t>any</a:t>
            </a:r>
            <a:r>
              <a:rPr lang="en-US" sz="2000" b="1" dirty="0" smtClean="0"/>
              <a:t> societal entity;  a societal entity might be an individual, organization, business, government, etc.</a:t>
            </a:r>
          </a:p>
          <a:p>
            <a:pPr marL="0" indent="0">
              <a:buNone/>
            </a:pPr>
            <a:endParaRPr lang="en-US" sz="1100" b="1" dirty="0" smtClean="0"/>
          </a:p>
          <a:p>
            <a:r>
              <a:rPr lang="en-US" sz="2800" dirty="0" smtClean="0"/>
              <a:t>The NAP defines a voluntary society in which aggression is minimized for all who are peaceful and honest.</a:t>
            </a:r>
            <a:endParaRPr lang="en-US" sz="2800" dirty="0"/>
          </a:p>
          <a:p>
            <a:r>
              <a:rPr lang="en-US" sz="2800" dirty="0" smtClean="0"/>
              <a:t>Note: Sometimes the NAP is shortened by neglecting to mention that some force will inevitably be required to enforce the NAP.  This can lead to incorrect conclusions.</a:t>
            </a:r>
          </a:p>
        </p:txBody>
      </p:sp>
    </p:spTree>
    <p:extLst>
      <p:ext uri="{BB962C8B-B14F-4D97-AF65-F5344CB8AC3E}">
        <p14:creationId xmlns:p14="http://schemas.microsoft.com/office/powerpoint/2010/main" val="281761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b="1" u="sng" dirty="0" smtClean="0"/>
              <a:t>So, What To Do About Rights?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is indeed encouraging that all approaches lead to a set of rights that include the </a:t>
            </a:r>
            <a:r>
              <a:rPr lang="en-US" dirty="0" err="1" smtClean="0"/>
              <a:t>Lockean</a:t>
            </a:r>
            <a:r>
              <a:rPr lang="en-US" dirty="0" smtClean="0"/>
              <a:t> “natural rights” of life, liberty and property!</a:t>
            </a:r>
          </a:p>
          <a:p>
            <a:r>
              <a:rPr lang="en-US" dirty="0" smtClean="0"/>
              <a:t>We could do far, far worse than the Empirical </a:t>
            </a:r>
            <a:r>
              <a:rPr lang="en-US" dirty="0"/>
              <a:t>N</a:t>
            </a:r>
            <a:r>
              <a:rPr lang="en-US" dirty="0" smtClean="0"/>
              <a:t>atural </a:t>
            </a:r>
            <a:r>
              <a:rPr lang="en-US" dirty="0"/>
              <a:t>R</a:t>
            </a:r>
            <a:r>
              <a:rPr lang="en-US" dirty="0" smtClean="0"/>
              <a:t>ights that evolved with common law.</a:t>
            </a:r>
          </a:p>
          <a:p>
            <a:r>
              <a:rPr lang="en-US" dirty="0" smtClean="0"/>
              <a:t>Rights derived from the NAP or Equal Freedoms do not “come with” any force structure to secure them.</a:t>
            </a:r>
          </a:p>
          <a:p>
            <a:r>
              <a:rPr lang="en-US" dirty="0" smtClean="0"/>
              <a:t>Best Plan:  Very carefully design and implement a force structure to secure a “good” set of rights; pay extra heavy attention to safeguards that </a:t>
            </a:r>
            <a:r>
              <a:rPr lang="en-US" u="sng" dirty="0" smtClean="0"/>
              <a:t>will</a:t>
            </a:r>
            <a:r>
              <a:rPr lang="en-US" dirty="0" smtClean="0"/>
              <a:t> keep it under control this time!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83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2149</TotalTime>
  <Words>833</Words>
  <Application>Microsoft Office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Definition of a “Right”</vt:lpstr>
      <vt:lpstr>Negative and Positive Rights</vt:lpstr>
      <vt:lpstr>Rights Are Messy!</vt:lpstr>
      <vt:lpstr>There Is No Such Thing As “Natural Rights”</vt:lpstr>
      <vt:lpstr>Clearing Away All The BS And Fog</vt:lpstr>
      <vt:lpstr>Five Ways to Define Rights</vt:lpstr>
      <vt:lpstr>The Non-Aggression Principle (NAP)</vt:lpstr>
      <vt:lpstr>So, What To Do About Rights?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Minet</dc:creator>
  <cp:lastModifiedBy>Roy Minet</cp:lastModifiedBy>
  <cp:revision>259</cp:revision>
  <dcterms:created xsi:type="dcterms:W3CDTF">2020-06-05T20:43:15Z</dcterms:created>
  <dcterms:modified xsi:type="dcterms:W3CDTF">2025-05-14T19:52:37Z</dcterms:modified>
</cp:coreProperties>
</file>